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289" r:id="rId3"/>
    <p:sldId id="257" r:id="rId4"/>
    <p:sldId id="258" r:id="rId5"/>
    <p:sldId id="259" r:id="rId6"/>
    <p:sldId id="260" r:id="rId7"/>
    <p:sldId id="285" r:id="rId8"/>
    <p:sldId id="261" r:id="rId9"/>
    <p:sldId id="265" r:id="rId10"/>
    <p:sldId id="263" r:id="rId11"/>
    <p:sldId id="262" r:id="rId12"/>
    <p:sldId id="305" r:id="rId13"/>
    <p:sldId id="282" r:id="rId14"/>
    <p:sldId id="301" r:id="rId15"/>
    <p:sldId id="283" r:id="rId16"/>
    <p:sldId id="302" r:id="rId17"/>
    <p:sldId id="281" r:id="rId18"/>
    <p:sldId id="264" r:id="rId19"/>
    <p:sldId id="295" r:id="rId20"/>
    <p:sldId id="296" r:id="rId21"/>
    <p:sldId id="297" r:id="rId22"/>
    <p:sldId id="298" r:id="rId23"/>
    <p:sldId id="278" r:id="rId24"/>
    <p:sldId id="266" r:id="rId25"/>
    <p:sldId id="286" r:id="rId26"/>
    <p:sldId id="287" r:id="rId27"/>
    <p:sldId id="267" r:id="rId28"/>
    <p:sldId id="294" r:id="rId29"/>
    <p:sldId id="304" r:id="rId30"/>
    <p:sldId id="288" r:id="rId31"/>
    <p:sldId id="269" r:id="rId32"/>
    <p:sldId id="268" r:id="rId33"/>
    <p:sldId id="270" r:id="rId34"/>
    <p:sldId id="272" r:id="rId35"/>
    <p:sldId id="290" r:id="rId36"/>
    <p:sldId id="292" r:id="rId37"/>
    <p:sldId id="271" r:id="rId38"/>
    <p:sldId id="273" r:id="rId39"/>
    <p:sldId id="279" r:id="rId40"/>
    <p:sldId id="274" r:id="rId41"/>
    <p:sldId id="303" r:id="rId42"/>
    <p:sldId id="276" r:id="rId43"/>
    <p:sldId id="280"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 id="{E68C2979-813F-4441-A9EA-EC60D7955EEB}">
          <p14:sldIdLst>
            <p14:sldId id="256"/>
            <p14:sldId id="289"/>
            <p14:sldId id="257"/>
          </p14:sldIdLst>
        </p14:section>
        <p14:section name="Understanding Widgets" id="{BBD06C99-E1F7-144E-AECF-231082F4D9ED}">
          <p14:sldIdLst>
            <p14:sldId id="258"/>
            <p14:sldId id="259"/>
            <p14:sldId id="260"/>
            <p14:sldId id="285"/>
            <p14:sldId id="261"/>
          </p14:sldIdLst>
        </p14:section>
        <p14:section name="Widget Definition" id="{489C3282-8326-3840-A4AA-30AB05C61BFE}">
          <p14:sldIdLst>
            <p14:sldId id="265"/>
            <p14:sldId id="263"/>
            <p14:sldId id="262"/>
            <p14:sldId id="305"/>
            <p14:sldId id="282"/>
            <p14:sldId id="301"/>
            <p14:sldId id="283"/>
            <p14:sldId id="302"/>
            <p14:sldId id="281"/>
            <p14:sldId id="264"/>
          </p14:sldIdLst>
        </p14:section>
        <p14:section name="LP UI Components" id="{3877B7EF-ABBD-984A-B8CD-51DB3915EF4A}">
          <p14:sldIdLst>
            <p14:sldId id="295"/>
            <p14:sldId id="296"/>
            <p14:sldId id="297"/>
            <p14:sldId id="298"/>
          </p14:sldIdLst>
        </p14:section>
        <p14:section name="Widget Functionality" id="{9C704C07-3F1D-A048-ABEB-3E496E9B31F0}">
          <p14:sldIdLst>
            <p14:sldId id="278"/>
            <p14:sldId id="266"/>
            <p14:sldId id="286"/>
            <p14:sldId id="287"/>
            <p14:sldId id="267"/>
            <p14:sldId id="294"/>
            <p14:sldId id="304"/>
            <p14:sldId id="288"/>
            <p14:sldId id="269"/>
            <p14:sldId id="268"/>
            <p14:sldId id="270"/>
            <p14:sldId id="272"/>
            <p14:sldId id="290"/>
            <p14:sldId id="292"/>
            <p14:sldId id="271"/>
            <p14:sldId id="273"/>
          </p14:sldIdLst>
        </p14:section>
        <p14:section name="Widget Styling" id="{8C6B1CE9-73F4-B74E-96B0-AF8F45310F62}">
          <p14:sldIdLst>
            <p14:sldId id="279"/>
            <p14:sldId id="274"/>
            <p14:sldId id="303"/>
            <p14:sldId id="276"/>
            <p14:sldId id="280"/>
          </p14:sldIdLst>
        </p14:section>
      </p14:sectionLst>
    </p:ext>
    <p:ext uri="{EFAFB233-063F-42B5-8137-9DF3F51BA10A}">
      <p15:sldGuideLst xmlns:p15="http://schemas.microsoft.com/office/powerpoint/2012/main" xmlns="">
        <p15:guide id="1" orient="horz" pos="427">
          <p15:clr>
            <a:srgbClr val="A4A3A4"/>
          </p15:clr>
        </p15:guide>
        <p15:guide id="2" orient="horz" pos="4101">
          <p15:clr>
            <a:srgbClr val="A4A3A4"/>
          </p15:clr>
        </p15:guide>
        <p15:guide id="3" pos="5541">
          <p15:clr>
            <a:srgbClr val="A4A3A4"/>
          </p15:clr>
        </p15:guide>
        <p15:guide id="4" pos="417">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000000"/>
        </p14:laserClr>
      </p:ext>
      <p:ext uri="{2FDB2607-1784-4EEB-B798-7EB5836EED8A}">
        <p14:showMediaCtrls xmlns:p14="http://schemas.microsoft.com/office/powerpoint/2010/main" xmlns="" val="1"/>
      </p:ext>
    </p:extLst>
  </p:showPr>
  <p:clrMru>
    <a:srgbClr val="008F00"/>
    <a:srgbClr val="853500"/>
    <a:srgbClr val="71962D"/>
    <a:srgbClr val="E5DEDC"/>
    <a:srgbClr val="D22F7B"/>
    <a:srgbClr val="CC006A"/>
    <a:srgbClr val="040000"/>
    <a:srgbClr val="9E9088"/>
    <a:srgbClr val="2A2522"/>
    <a:srgbClr val="FBF3F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0" autoAdjust="0"/>
    <p:restoredTop sz="74324" autoAdjust="0"/>
  </p:normalViewPr>
  <p:slideViewPr>
    <p:cSldViewPr snapToObjects="1">
      <p:cViewPr varScale="1">
        <p:scale>
          <a:sx n="51" d="100"/>
          <a:sy n="51" d="100"/>
        </p:scale>
        <p:origin x="-1696" y="-64"/>
      </p:cViewPr>
      <p:guideLst>
        <p:guide orient="horz" pos="427"/>
        <p:guide orient="horz" pos="4101"/>
        <p:guide pos="5541"/>
        <p:guide pos="417"/>
        <p:guide pos="225"/>
      </p:guideLst>
    </p:cSldViewPr>
  </p:slideViewPr>
  <p:outlineViewPr>
    <p:cViewPr>
      <p:scale>
        <a:sx n="33" d="100"/>
        <a:sy n="33" d="100"/>
      </p:scale>
      <p:origin x="0" y="0"/>
    </p:cViewPr>
  </p:outlineViewPr>
  <p:notesTextViewPr>
    <p:cViewPr>
      <p:scale>
        <a:sx n="100" d="100"/>
        <a:sy n="100" d="100"/>
      </p:scale>
      <p:origin x="0" y="2276"/>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pPr/>
              <a:t>2/25/2017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pPr/>
              <a:t>‹#›</a:t>
            </a:fld>
            <a:endParaRPr lang="en-US"/>
          </a:p>
        </p:txBody>
      </p:sp>
    </p:spTree>
    <p:extLst>
      <p:ext uri="{BB962C8B-B14F-4D97-AF65-F5344CB8AC3E}">
        <p14:creationId xmlns:p14="http://schemas.microsoft.com/office/powerpoint/2010/main" xmlns=""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pPr/>
              <a:t>2/25/2017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pPr/>
              <a:t>‹#›</a:t>
            </a:fld>
            <a:endParaRPr lang="en-US"/>
          </a:p>
        </p:txBody>
      </p:sp>
    </p:spTree>
    <p:extLst>
      <p:ext uri="{BB962C8B-B14F-4D97-AF65-F5344CB8AC3E}">
        <p14:creationId xmlns:p14="http://schemas.microsoft.com/office/powerpoint/2010/main" xmlns=""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Model%E2%80%93view%E2%80%93viewmodel" TargetMode="External"/><Relationship Id="rId3" Type="http://schemas.openxmlformats.org/officeDocument/2006/relationships/hyperlink" Target="https://en.wikipedia.org/wiki/Separation_of_concerns" TargetMode="External"/><Relationship Id="rId7" Type="http://schemas.openxmlformats.org/officeDocument/2006/relationships/hyperlink" Target="https://en.wikipedia.org/wiki/Front_and_back_end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Business_logic" TargetMode="External"/><Relationship Id="rId11" Type="http://schemas.openxmlformats.org/officeDocument/2006/relationships/hyperlink" Target="https://en.wikipedia.org/wiki/Use_case" TargetMode="External"/><Relationship Id="rId5" Type="http://schemas.openxmlformats.org/officeDocument/2006/relationships/hyperlink" Target="https://en.wikipedia.org/wiki/Markup_language" TargetMode="External"/><Relationship Id="rId10" Type="http://schemas.openxmlformats.org/officeDocument/2006/relationships/hyperlink" Target="https://en.wikipedia.org/wiki/Mediator_pattern" TargetMode="External"/><Relationship Id="rId4" Type="http://schemas.openxmlformats.org/officeDocument/2006/relationships/hyperlink" Target="https://en.wikipedia.org/wiki/Graphical_user_interface" TargetMode="External"/><Relationship Id="rId9" Type="http://schemas.openxmlformats.org/officeDocument/2006/relationships/hyperlink" Target="https://en.wikipedia.org/wiki/Data_objec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getbootstrap.com/2.3.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Requirements:</a:t>
            </a:r>
          </a:p>
          <a:p>
            <a:endParaRPr lang="en-US" dirty="0" smtClean="0"/>
          </a:p>
          <a:p>
            <a:r>
              <a:rPr lang="en-US" dirty="0" smtClean="0"/>
              <a:t>-  Project</a:t>
            </a:r>
            <a:r>
              <a:rPr lang="en-US" baseline="0" dirty="0" smtClean="0"/>
              <a:t> created with Launchpad Archetype</a:t>
            </a:r>
          </a:p>
          <a:p>
            <a:pPr marL="0" indent="0">
              <a:buFontTx/>
              <a:buNone/>
            </a:pPr>
            <a:r>
              <a:rPr lang="en-US" dirty="0" smtClean="0"/>
              <a:t>-  YAPI</a:t>
            </a:r>
          </a:p>
          <a:p>
            <a:pPr marL="171450" indent="-171450">
              <a:buFontTx/>
              <a:buChar char="-"/>
            </a:pPr>
            <a:r>
              <a:rPr lang="en-US" dirty="0" smtClean="0"/>
              <a:t>Familiarity</a:t>
            </a:r>
            <a:r>
              <a:rPr lang="en-US" baseline="0" dirty="0" smtClean="0"/>
              <a:t> with Portal Manager</a:t>
            </a:r>
          </a:p>
          <a:p>
            <a:pPr marL="171450" indent="-171450">
              <a:buFontTx/>
              <a:buChar char="-"/>
            </a:pPr>
            <a:r>
              <a:rPr lang="en-US" baseline="0" dirty="0" smtClean="0"/>
              <a:t>Familiarity with Foundation XSD (know how to create xml’s to import catalog items</a:t>
            </a:r>
            <a:r>
              <a:rPr lang="en-GB" baseline="0" dirty="0" smtClean="0"/>
              <a: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1</a:t>
            </a:fld>
            <a:endParaRPr lang="en-US"/>
          </a:p>
        </p:txBody>
      </p:sp>
    </p:spTree>
    <p:extLst>
      <p:ext uri="{BB962C8B-B14F-4D97-AF65-F5344CB8AC3E}">
        <p14:creationId xmlns:p14="http://schemas.microsoft.com/office/powerpoint/2010/main" xmlns="" val="48262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baseline="0" dirty="0" smtClean="0"/>
              <a:t>Ng template be aware that the controller is here</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12</a:t>
            </a:fld>
            <a:endParaRPr lang="en-US"/>
          </a:p>
        </p:txBody>
      </p:sp>
    </p:spTree>
    <p:extLst>
      <p:ext uri="{BB962C8B-B14F-4D97-AF65-F5344CB8AC3E}">
        <p14:creationId xmlns:p14="http://schemas.microsoft.com/office/powerpoint/2010/main" xmlns="" val="156742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Always put a class on your body like this:</a:t>
            </a:r>
            <a:br>
              <a:rPr lang="en-GB" dirty="0" smtClean="0"/>
            </a:br>
            <a:r>
              <a:rPr lang="en-GB" dirty="0" smtClean="0"/>
              <a:t>&lt;project prefix&gt;-&lt;widget name&gt;, </a:t>
            </a:r>
            <a:r>
              <a:rPr lang="en-GB" dirty="0" err="1" smtClean="0"/>
              <a:t>eg</a:t>
            </a:r>
            <a:r>
              <a:rPr lang="en-GB" dirty="0" smtClean="0"/>
              <a:t>. </a:t>
            </a:r>
            <a:r>
              <a:rPr lang="en-GB" i="1" dirty="0" err="1" smtClean="0"/>
              <a:t>bt-todo</a:t>
            </a:r>
            <a:r>
              <a:rPr lang="en-GB" i="1" dirty="0" smtClean="0"/>
              <a:t>.</a:t>
            </a:r>
            <a:endParaRPr lang="en-GB" dirty="0" smtClean="0"/>
          </a:p>
          <a:p>
            <a:pPr marL="171450" indent="-171450">
              <a:buFont typeface="Arial" panose="020B0604020202020204" pitchFamily="34" charset="0"/>
              <a:buChar char="•"/>
            </a:pPr>
            <a:r>
              <a:rPr lang="en-GB" dirty="0" smtClean="0"/>
              <a:t>Try to re-use Launchpad UI Components as much as possible when developing the HTML of your widget</a:t>
            </a:r>
            <a:endParaRPr lang="en-GB" i="1" dirty="0" smtClean="0"/>
          </a:p>
          <a:p>
            <a:pPr marL="171450" indent="-171450">
              <a:buFont typeface="Arial" panose="020B0604020202020204" pitchFamily="34" charset="0"/>
              <a:buChar char="•"/>
            </a:pPr>
            <a:r>
              <a:rPr lang="en-GB" dirty="0" smtClean="0"/>
              <a:t>Do not write the HTML directly in the </a:t>
            </a:r>
            <a:r>
              <a:rPr lang="en-GB" dirty="0" err="1" smtClean="0"/>
              <a:t>index.html</a:t>
            </a:r>
            <a:r>
              <a:rPr lang="en-GB" dirty="0" smtClean="0"/>
              <a:t> file, use the </a:t>
            </a:r>
            <a:r>
              <a:rPr lang="en-GB" dirty="0" err="1" smtClean="0"/>
              <a:t>scaffolded</a:t>
            </a:r>
            <a:r>
              <a:rPr lang="en-GB" dirty="0" smtClean="0"/>
              <a:t> template file for this, together with the provided “</a:t>
            </a:r>
            <a:r>
              <a:rPr lang="en-GB" dirty="0" err="1" smtClean="0"/>
              <a:t>lp</a:t>
            </a:r>
            <a:r>
              <a:rPr lang="en-GB" dirty="0" smtClean="0"/>
              <a:t>-template” directive (except mobile / </a:t>
            </a:r>
            <a:r>
              <a:rPr lang="en-GB" dirty="0" err="1" smtClean="0"/>
              <a:t>ssr</a:t>
            </a:r>
            <a:r>
              <a:rPr lang="en-GB" dirty="0" smtClean="0"/>
              <a:t>)</a:t>
            </a:r>
          </a:p>
          <a:p>
            <a:pPr marL="171450" indent="-171450">
              <a:buFont typeface="Arial" panose="020B0604020202020204" pitchFamily="34" charset="0"/>
              <a:buChar char="•"/>
            </a:pPr>
            <a:r>
              <a:rPr lang="en-GB" dirty="0" smtClean="0"/>
              <a:t>Prefix all your classes that are widget-specific with your widget class. For example, for a sidebar use: </a:t>
            </a:r>
            <a:r>
              <a:rPr lang="en-GB" i="1" dirty="0" err="1" smtClean="0"/>
              <a:t>bt</a:t>
            </a:r>
            <a:r>
              <a:rPr lang="en-GB" i="1" dirty="0" smtClean="0"/>
              <a:t>-</a:t>
            </a:r>
            <a:r>
              <a:rPr lang="en-GB" i="1" dirty="0" err="1" smtClean="0"/>
              <a:t>todo</a:t>
            </a:r>
            <a:r>
              <a:rPr lang="en-GB" i="1" dirty="0" smtClean="0"/>
              <a:t>-sidebar.</a:t>
            </a:r>
            <a:endParaRPr lang="en-GB" dirty="0" smtClean="0"/>
          </a:p>
          <a:p>
            <a:pPr marL="171450" indent="-171450">
              <a:buFont typeface="Arial" panose="020B0604020202020204" pitchFamily="34" charset="0"/>
              <a:buChar char="•"/>
            </a:pPr>
            <a:r>
              <a:rPr lang="en-GB" dirty="0" smtClean="0"/>
              <a:t>Don't mix classes for styling and JavaScript hooks</a:t>
            </a:r>
            <a:r>
              <a:rPr lang="en-GB" i="1" dirty="0" smtClean="0"/>
              <a:t>.</a:t>
            </a:r>
          </a:p>
          <a:p>
            <a:pPr marL="171450" indent="-171450">
              <a:buFont typeface="Arial" panose="020B0604020202020204" pitchFamily="34" charset="0"/>
              <a:buChar char="•"/>
            </a:pPr>
            <a:r>
              <a:rPr lang="en-GB" i="0" dirty="0" smtClean="0"/>
              <a:t>Don</a:t>
            </a:r>
            <a:r>
              <a:rPr lang="uk-UA" i="0" dirty="0" smtClean="0"/>
              <a:t>’</a:t>
            </a:r>
            <a:r>
              <a:rPr lang="en-GB" i="0" dirty="0" smtClean="0"/>
              <a:t>t</a:t>
            </a:r>
            <a:r>
              <a:rPr lang="en-GB" i="0" baseline="0" dirty="0" smtClean="0"/>
              <a:t> use IDs attributes -&gt; use data attributes instead</a:t>
            </a:r>
            <a:endParaRPr lang="en-GB" i="0" dirty="0" smtClean="0"/>
          </a:p>
          <a:p>
            <a:pPr marL="171450" indent="-171450">
              <a:buFont typeface="Arial" panose="020B0604020202020204" pitchFamily="34" charset="0"/>
              <a:buChar char="•"/>
            </a:pPr>
            <a:r>
              <a:rPr lang="en-GB" dirty="0" smtClean="0"/>
              <a:t>Don't write inline JavaScript.</a:t>
            </a:r>
          </a:p>
          <a:p>
            <a:pPr marL="171450" indent="-171450">
              <a:buFont typeface="Arial" panose="020B0604020202020204" pitchFamily="34" charset="0"/>
              <a:buChar char="•"/>
            </a:pPr>
            <a:r>
              <a:rPr lang="en-GB" dirty="0" smtClean="0"/>
              <a:t>Don't write inline CSS.</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13</a:t>
            </a:fld>
            <a:endParaRPr lang="en-US"/>
          </a:p>
        </p:txBody>
      </p:sp>
    </p:spTree>
    <p:extLst>
      <p:ext uri="{BB962C8B-B14F-4D97-AF65-F5344CB8AC3E}">
        <p14:creationId xmlns:p14="http://schemas.microsoft.com/office/powerpoint/2010/main" xmlns="" val="3976489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that at the end of the exercise, everything is set for the next exercise. If not, give them the solution.</a:t>
            </a:r>
          </a:p>
          <a:p>
            <a:endParaRPr lang="en-US" baseline="0" dirty="0" smtClean="0"/>
          </a:p>
          <a:p>
            <a:r>
              <a:rPr lang="en-US" b="1" baseline="0" dirty="0" smtClean="0"/>
              <a:t>https://</a:t>
            </a:r>
            <a:r>
              <a:rPr lang="en-US" b="1" baseline="0" dirty="0" err="1" smtClean="0"/>
              <a:t>www.npmjs.com</a:t>
            </a:r>
            <a:r>
              <a:rPr lang="en-US" b="1" baseline="0" dirty="0" smtClean="0"/>
              <a:t>/org/</a:t>
            </a:r>
            <a:r>
              <a:rPr lang="en-US" b="1" baseline="0" dirty="0" err="1" smtClean="0"/>
              <a:t>backbase</a:t>
            </a:r>
            <a:endParaRPr lang="en-US" b="1" baseline="0" dirty="0" smtClean="0"/>
          </a:p>
          <a:p>
            <a:r>
              <a:rPr lang="en-US" b="1" baseline="0" dirty="0" smtClean="0"/>
              <a:t>https://</a:t>
            </a:r>
            <a:r>
              <a:rPr lang="en-US" b="1" baseline="0" dirty="0" err="1" smtClean="0"/>
              <a:t>www.npmjs.com</a:t>
            </a:r>
            <a:r>
              <a:rPr lang="en-US" b="1" baseline="0" dirty="0" smtClean="0"/>
              <a:t>/package/@</a:t>
            </a:r>
            <a:r>
              <a:rPr lang="en-US" b="1" baseline="0" dirty="0" err="1" smtClean="0"/>
              <a:t>backbase</a:t>
            </a:r>
            <a:r>
              <a:rPr lang="en-US" b="1" baseline="0" dirty="0" smtClean="0"/>
              <a:t>/generator-widget-</a:t>
            </a:r>
            <a:r>
              <a:rPr lang="en-US" b="1" baseline="0" dirty="0" err="1" smtClean="0"/>
              <a:t>lp</a:t>
            </a:r>
            <a:endParaRPr lang="en-US" b="1" baseline="0" dirty="0" smtClean="0"/>
          </a:p>
          <a:p>
            <a:endParaRPr lang="en-US" baseline="0" dirty="0" smtClean="0"/>
          </a:p>
          <a:p>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install --global bb-cli</a:t>
            </a:r>
            <a:endParaRPr lang="en-US" baseline="0" dirty="0" smtClean="0"/>
          </a:p>
          <a:p>
            <a:r>
              <a:rPr lang="en-US" sz="1200" kern="1200" dirty="0" err="1" smtClean="0">
                <a:solidFill>
                  <a:schemeClr val="tx1"/>
                </a:solidFill>
                <a:latin typeface="+mn-lt"/>
                <a:ea typeface="+mn-ea"/>
                <a:cs typeface="+mn-cs"/>
              </a:rPr>
              <a:t>npm</a:t>
            </a:r>
            <a:r>
              <a:rPr lang="en-US" sz="1200" kern="1200" dirty="0" smtClean="0">
                <a:solidFill>
                  <a:schemeClr val="tx1"/>
                </a:solidFill>
                <a:latin typeface="+mn-lt"/>
                <a:ea typeface="+mn-ea"/>
                <a:cs typeface="+mn-cs"/>
              </a:rPr>
              <a:t> install @</a:t>
            </a:r>
            <a:r>
              <a:rPr lang="en-US" sz="1200" kern="1200" dirty="0" err="1" smtClean="0">
                <a:solidFill>
                  <a:schemeClr val="tx1"/>
                </a:solidFill>
                <a:latin typeface="+mn-lt"/>
                <a:ea typeface="+mn-ea"/>
                <a:cs typeface="+mn-cs"/>
              </a:rPr>
              <a:t>backbase</a:t>
            </a:r>
            <a:r>
              <a:rPr lang="en-US" sz="1200" kern="1200" dirty="0" smtClean="0">
                <a:solidFill>
                  <a:schemeClr val="tx1"/>
                </a:solidFill>
                <a:latin typeface="+mn-lt"/>
                <a:ea typeface="+mn-ea"/>
                <a:cs typeface="+mn-cs"/>
              </a:rPr>
              <a:t>/generator-widget-</a:t>
            </a:r>
            <a:r>
              <a:rPr lang="en-US" sz="1200" kern="1200" dirty="0" err="1" smtClean="0">
                <a:solidFill>
                  <a:schemeClr val="tx1"/>
                </a:solidFill>
                <a:latin typeface="+mn-lt"/>
                <a:ea typeface="+mn-ea"/>
                <a:cs typeface="+mn-cs"/>
              </a:rPr>
              <a:t>lp</a:t>
            </a:r>
            <a:r>
              <a:rPr lang="en-US" sz="1200" kern="1200" dirty="0" smtClean="0">
                <a:solidFill>
                  <a:schemeClr val="tx1"/>
                </a:solidFill>
                <a:latin typeface="+mn-lt"/>
                <a:ea typeface="+mn-ea"/>
                <a:cs typeface="+mn-cs"/>
              </a:rPr>
              <a:t> @</a:t>
            </a:r>
            <a:r>
              <a:rPr lang="en-US" sz="1200" kern="1200" err="1" smtClean="0">
                <a:solidFill>
                  <a:schemeClr val="tx1"/>
                </a:solidFill>
                <a:latin typeface="+mn-lt"/>
                <a:ea typeface="+mn-ea"/>
                <a:cs typeface="+mn-cs"/>
              </a:rPr>
              <a:t>backbase</a:t>
            </a:r>
            <a:r>
              <a:rPr lang="en-US" sz="1200" kern="1200" smtClean="0">
                <a:solidFill>
                  <a:schemeClr val="tx1"/>
                </a:solidFill>
                <a:latin typeface="+mn-lt"/>
                <a:ea typeface="+mn-ea"/>
                <a:cs typeface="+mn-cs"/>
              </a:rPr>
              <a:t>/generator-container </a:t>
            </a:r>
            <a:r>
              <a:rPr lang="mr-IN" sz="1200" kern="1200" smtClean="0">
                <a:solidFill>
                  <a:schemeClr val="tx1"/>
                </a:solidFill>
                <a:latin typeface="+mn-lt"/>
                <a:ea typeface="+mn-ea"/>
                <a:cs typeface="+mn-cs"/>
              </a:rPr>
              <a:t>–</a:t>
            </a:r>
            <a:r>
              <a:rPr lang="en-US" sz="1200" kern="1200" smtClean="0">
                <a:solidFill>
                  <a:schemeClr val="tx1"/>
                </a:solidFill>
                <a:latin typeface="+mn-lt"/>
                <a:ea typeface="+mn-ea"/>
                <a:cs typeface="+mn-cs"/>
              </a:rPr>
              <a:t>g</a:t>
            </a:r>
          </a:p>
          <a:p>
            <a:endParaRPr lang="en-US" baseline="0" dirty="0" smtClean="0"/>
          </a:p>
          <a:p>
            <a:endParaRPr lang="en-US" baseline="0" dirty="0" smtClean="0"/>
          </a:p>
          <a:p>
            <a:r>
              <a:rPr lang="en-US" baseline="0" dirty="0" smtClean="0"/>
              <a:t>Things to do:</a:t>
            </a:r>
          </a:p>
          <a:p>
            <a:endParaRPr lang="en-US" baseline="0" dirty="0" smtClean="0"/>
          </a:p>
          <a:p>
            <a:r>
              <a:rPr lang="en-US" baseline="0" dirty="0" smtClean="0"/>
              <a:t>Change something and see the change only after clearing cache:</a:t>
            </a:r>
          </a:p>
          <a:p>
            <a:r>
              <a:rPr lang="en-US" baseline="0" dirty="0" smtClean="0"/>
              <a:t>                         http://localhost:7777/portalserver/ps_statistics/ehcache</a:t>
            </a:r>
          </a:p>
          <a:p>
            <a:r>
              <a:rPr lang="en-US" baseline="0" dirty="0" smtClean="0"/>
              <a:t>                    or</a:t>
            </a:r>
          </a:p>
          <a:p>
            <a:r>
              <a:rPr lang="en-US" baseline="0" dirty="0" smtClean="0"/>
              <a:t>                        &lt;</a:t>
            </a:r>
            <a:r>
              <a:rPr lang="en-US" baseline="0" dirty="0" err="1" smtClean="0"/>
              <a:t>systemProperty</a:t>
            </a:r>
            <a:r>
              <a:rPr lang="en-US" baseline="0" dirty="0" smtClean="0"/>
              <a:t>&gt;</a:t>
            </a:r>
          </a:p>
          <a:p>
            <a:r>
              <a:rPr lang="en-US" baseline="0" dirty="0" smtClean="0"/>
              <a:t>                            &lt;name&gt;</a:t>
            </a:r>
            <a:r>
              <a:rPr lang="en-US" baseline="0" dirty="0" err="1" smtClean="0"/>
              <a:t>net.sf.ehcache.disabled</a:t>
            </a:r>
            <a:r>
              <a:rPr lang="en-US" baseline="0" dirty="0" smtClean="0"/>
              <a:t>&lt;/name&gt;</a:t>
            </a:r>
          </a:p>
          <a:p>
            <a:r>
              <a:rPr lang="en-US" baseline="0" dirty="0" smtClean="0"/>
              <a:t>                            &lt;value&gt;true&lt;/value&gt;</a:t>
            </a:r>
          </a:p>
          <a:p>
            <a:r>
              <a:rPr lang="en-US" baseline="0" dirty="0" smtClean="0"/>
              <a:t>                        &lt;/</a:t>
            </a:r>
            <a:r>
              <a:rPr lang="en-US" baseline="0" dirty="0" err="1" smtClean="0"/>
              <a:t>systemProperty</a:t>
            </a:r>
            <a:r>
              <a:rPr lang="en-US" baseline="0" dirty="0" smtClean="0"/>
              <a:t>&gt;</a:t>
            </a:r>
          </a:p>
          <a:p>
            <a:r>
              <a:rPr lang="en-US" baseline="0" dirty="0" smtClean="0"/>
              <a:t>Change preferences and see the change only after re-importing</a:t>
            </a:r>
          </a:p>
          <a:p>
            <a:r>
              <a:rPr lang="en-US" baseline="0" dirty="0" smtClean="0"/>
              <a:t>Break the rendering by putting a &lt;</a:t>
            </a:r>
            <a:r>
              <a:rPr lang="en-US" baseline="0" dirty="0" err="1" smtClean="0"/>
              <a:t>br</a:t>
            </a:r>
            <a:r>
              <a:rPr lang="en-US" baseline="0" dirty="0" smtClean="0"/>
              <a:t>&gt; (without closing the tag) in the html</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14</a:t>
            </a:fld>
            <a:endParaRPr lang="en-US"/>
          </a:p>
        </p:txBody>
      </p:sp>
    </p:spTree>
    <p:extLst>
      <p:ext uri="{BB962C8B-B14F-4D97-AF65-F5344CB8AC3E}">
        <p14:creationId xmlns:p14="http://schemas.microsoft.com/office/powerpoint/2010/main" xmlns="" val="47235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 namespace - https://</a:t>
            </a:r>
            <a:r>
              <a:rPr lang="en-US" b="1" dirty="0" err="1" smtClean="0"/>
              <a:t>my.backbase.com</a:t>
            </a:r>
            <a:r>
              <a:rPr lang="en-US" b="1" dirty="0" smtClean="0"/>
              <a:t>/docs/product-documentation/documentation/portal/5.6.1/</a:t>
            </a:r>
            <a:r>
              <a:rPr lang="en-US" b="1" dirty="0" err="1" smtClean="0"/>
              <a:t>references_widgetnamespace.html</a:t>
            </a:r>
            <a:r>
              <a:rPr lang="en-US" b="1" dirty="0" smtClean="0"/>
              <a:t>#/list</a:t>
            </a:r>
          </a:p>
          <a:p>
            <a:endParaRPr lang="en-US" b="1" dirty="0" smtClean="0"/>
          </a:p>
          <a:p>
            <a:pPr marL="171450" indent="-171450">
              <a:buFont typeface="Arial"/>
              <a:buChar char="•"/>
            </a:pPr>
            <a:r>
              <a:rPr lang="en-US" dirty="0" smtClean="0"/>
              <a:t>Custom namespace providing extra tags</a:t>
            </a:r>
            <a:r>
              <a:rPr lang="en-US" baseline="0" dirty="0" smtClean="0"/>
              <a:t> for advanced widget functionality</a:t>
            </a:r>
            <a:endParaRPr lang="en-US" dirty="0" smtClean="0"/>
          </a:p>
          <a:p>
            <a:pPr marL="171450" indent="-171450">
              <a:buFont typeface="Arial"/>
              <a:buChar char="•"/>
            </a:pPr>
            <a:r>
              <a:rPr lang="en-US" dirty="0" smtClean="0"/>
              <a:t>Gadgets library</a:t>
            </a:r>
          </a:p>
          <a:p>
            <a:pPr marL="628650" lvl="1" indent="-171450">
              <a:buFont typeface="Arial"/>
              <a:buChar char="•"/>
            </a:pPr>
            <a:r>
              <a:rPr lang="en-US" dirty="0" err="1" smtClean="0"/>
              <a:t>G:preferences</a:t>
            </a:r>
            <a:r>
              <a:rPr lang="en-US" dirty="0" smtClean="0"/>
              <a:t>: exposes</a:t>
            </a:r>
            <a:r>
              <a:rPr lang="en-US" baseline="0" dirty="0" smtClean="0"/>
              <a:t> preferences to end users (enabling “</a:t>
            </a:r>
            <a:r>
              <a:rPr lang="en-US" baseline="0" dirty="0" err="1" smtClean="0"/>
              <a:t>personalisation</a:t>
            </a:r>
            <a:r>
              <a:rPr lang="en-US" baseline="0" dirty="0" smtClean="0"/>
              <a:t>”)</a:t>
            </a:r>
          </a:p>
          <a:p>
            <a:pPr marL="628650" lvl="1" indent="-171450">
              <a:buFont typeface="Arial"/>
              <a:buChar char="•"/>
            </a:pPr>
            <a:r>
              <a:rPr lang="en-US" baseline="0" dirty="0" err="1" smtClean="0"/>
              <a:t>G:onload</a:t>
            </a:r>
            <a:r>
              <a:rPr lang="en-US" baseline="0" dirty="0" smtClean="0"/>
              <a:t>: executes some JS logic</a:t>
            </a:r>
          </a:p>
          <a:p>
            <a:pPr marL="628650" lvl="1" indent="-171450">
              <a:buFont typeface="Arial"/>
              <a:buChar char="•"/>
            </a:pPr>
            <a:r>
              <a:rPr lang="en-US" baseline="0" dirty="0" err="1" smtClean="0"/>
              <a:t>G:include</a:t>
            </a:r>
            <a:r>
              <a:rPr lang="en-US" baseline="0" dirty="0" smtClean="0"/>
              <a:t>: includes dynamic content in a widget. Used when consuming camel routes. Also used by ICE widgets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G:model</a:t>
            </a:r>
            <a:r>
              <a:rPr lang="en-US" baseline="0" dirty="0" smtClean="0"/>
              <a:t>: includes lists of items returned by a query and renders them according to a Mustache template (example: navigation widget) - https://</a:t>
            </a:r>
            <a:r>
              <a:rPr lang="en-US" baseline="0" dirty="0" err="1" smtClean="0"/>
              <a:t>my.backbase.com</a:t>
            </a:r>
            <a:r>
              <a:rPr lang="en-US" baseline="0" dirty="0" smtClean="0"/>
              <a:t>/docs/product-documentation/documentation/portal/5.6.1/</a:t>
            </a:r>
            <a:r>
              <a:rPr lang="en-US" baseline="0" dirty="0" err="1" smtClean="0"/>
              <a:t>widgetnamespace_model.html</a:t>
            </a:r>
            <a:r>
              <a:rPr lang="en-US" baseline="0" dirty="0" smtClean="0"/>
              <a:t>#/list</a:t>
            </a:r>
          </a:p>
          <a:p>
            <a:pPr marL="457200" marR="0" lvl="1"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 good example widget-</a:t>
            </a:r>
            <a:r>
              <a:rPr lang="en-US" baseline="0" dirty="0" err="1" smtClean="0"/>
              <a:t>navbar</a:t>
            </a:r>
            <a:r>
              <a:rPr lang="en-US" baseline="0" dirty="0" smtClean="0"/>
              <a:t>/</a:t>
            </a:r>
            <a:r>
              <a:rPr lang="en-US" baseline="0" dirty="0" err="1" smtClean="0"/>
              <a:t>index.html</a:t>
            </a:r>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15</a:t>
            </a:fld>
            <a:endParaRPr lang="en-US"/>
          </a:p>
        </p:txBody>
      </p:sp>
    </p:spTree>
    <p:extLst>
      <p:ext uri="{BB962C8B-B14F-4D97-AF65-F5344CB8AC3E}">
        <p14:creationId xmlns:p14="http://schemas.microsoft.com/office/powerpoint/2010/main" xmlns="" val="340615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Example of using </a:t>
            </a:r>
            <a:r>
              <a:rPr lang="en-US" u="none" baseline="0" dirty="0" err="1" smtClean="0"/>
              <a:t>g:namespace</a:t>
            </a:r>
            <a:endParaRPr lang="en-US" u="none" baseline="0" dirty="0" smtClean="0"/>
          </a:p>
          <a:p>
            <a:endParaRPr lang="en-US" u="none" baseline="0" dirty="0" smtClean="0"/>
          </a:p>
          <a:p>
            <a:endParaRPr lang="en-US" u="none" baseline="0" dirty="0" smtClean="0"/>
          </a:p>
          <a:p>
            <a:r>
              <a:rPr lang="en-US" sz="1200" b="1" dirty="0" smtClean="0">
                <a:solidFill>
                  <a:srgbClr val="008000"/>
                </a:solidFill>
                <a:latin typeface="Consolas"/>
              </a:rPr>
              <a:t>&lt;</a:t>
            </a:r>
            <a:r>
              <a:rPr lang="en-US" sz="1200" b="1" dirty="0" err="1" smtClean="0">
                <a:solidFill>
                  <a:srgbClr val="008000"/>
                </a:solidFill>
                <a:latin typeface="Consolas"/>
              </a:rPr>
              <a:t>g:preferences</a:t>
            </a:r>
            <a:r>
              <a:rPr lang="en-US" sz="1200" b="1" dirty="0" smtClean="0">
                <a:solidFill>
                  <a:srgbClr val="008000"/>
                </a:solidFill>
                <a:latin typeface="Consolas"/>
              </a:rPr>
              <a:t>&gt;</a:t>
            </a:r>
          </a:p>
          <a:p>
            <a:r>
              <a:rPr lang="en-US" sz="1200" dirty="0" smtClean="0">
                <a:latin typeface="Consolas"/>
              </a:rPr>
              <a:t>        </a:t>
            </a:r>
            <a:r>
              <a:rPr lang="en-US" sz="1200" b="1" dirty="0" smtClean="0">
                <a:solidFill>
                  <a:srgbClr val="008000"/>
                </a:solidFill>
                <a:latin typeface="Consolas"/>
              </a:rPr>
              <a:t>&lt;</a:t>
            </a:r>
            <a:r>
              <a:rPr lang="en-US" sz="1200" b="1" dirty="0" err="1" smtClean="0">
                <a:solidFill>
                  <a:srgbClr val="008000"/>
                </a:solidFill>
                <a:latin typeface="Consolas"/>
              </a:rPr>
              <a:t>g:preference</a:t>
            </a:r>
            <a:r>
              <a:rPr lang="en-US" sz="1200" b="1" dirty="0" smtClean="0">
                <a:solidFill>
                  <a:srgbClr val="008000"/>
                </a:solidFill>
                <a:latin typeface="Consolas"/>
              </a:rPr>
              <a:t> </a:t>
            </a:r>
            <a:r>
              <a:rPr lang="en-US" sz="1200" b="1" dirty="0" smtClean="0">
                <a:solidFill>
                  <a:srgbClr val="7D9029"/>
                </a:solidFill>
                <a:latin typeface="Consolas"/>
              </a:rPr>
              <a:t>name=</a:t>
            </a:r>
            <a:r>
              <a:rPr lang="en-US" sz="1200" b="1" dirty="0" smtClean="0">
                <a:solidFill>
                  <a:srgbClr val="BA2121"/>
                </a:solidFill>
                <a:latin typeface="Consolas"/>
              </a:rPr>
              <a:t>"limit" </a:t>
            </a:r>
            <a:r>
              <a:rPr lang="en-US" sz="1200" b="1" dirty="0" smtClean="0">
                <a:solidFill>
                  <a:srgbClr val="7D9029"/>
                </a:solidFill>
                <a:latin typeface="Consolas"/>
              </a:rPr>
              <a:t>label=</a:t>
            </a:r>
            <a:r>
              <a:rPr lang="en-US" sz="1200" b="1" dirty="0" smtClean="0">
                <a:solidFill>
                  <a:srgbClr val="BA2121"/>
                </a:solidFill>
                <a:latin typeface="Consolas"/>
              </a:rPr>
              <a:t>"Limit" </a:t>
            </a:r>
            <a:r>
              <a:rPr lang="en-US" sz="1200" b="1" dirty="0" err="1" smtClean="0">
                <a:solidFill>
                  <a:srgbClr val="7D9029"/>
                </a:solidFill>
                <a:latin typeface="Consolas"/>
              </a:rPr>
              <a:t>viewHint</a:t>
            </a:r>
            <a:r>
              <a:rPr lang="en-US" sz="1200" b="1" dirty="0" smtClean="0">
                <a:solidFill>
                  <a:srgbClr val="7D9029"/>
                </a:solidFill>
                <a:latin typeface="Consolas"/>
              </a:rPr>
              <a:t>=</a:t>
            </a:r>
            <a:r>
              <a:rPr lang="en-US" sz="1200" b="1" dirty="0" smtClean="0">
                <a:solidFill>
                  <a:srgbClr val="BA2121"/>
                </a:solidFill>
                <a:latin typeface="Consolas"/>
              </a:rPr>
              <a:t>"</a:t>
            </a:r>
            <a:r>
              <a:rPr lang="en-US" sz="1200" b="1" dirty="0" err="1" smtClean="0">
                <a:solidFill>
                  <a:srgbClr val="BA2121"/>
                </a:solidFill>
                <a:latin typeface="Consolas"/>
              </a:rPr>
              <a:t>user,designModeOnly</a:t>
            </a:r>
            <a:r>
              <a:rPr lang="en-US" sz="1200" b="1" dirty="0" smtClean="0">
                <a:solidFill>
                  <a:srgbClr val="BA2121"/>
                </a:solidFill>
                <a:latin typeface="Consolas"/>
              </a:rPr>
              <a:t>"</a:t>
            </a:r>
          </a:p>
          <a:p>
            <a:r>
              <a:rPr lang="en-US" sz="1200" b="1" dirty="0" smtClean="0">
                <a:solidFill>
                  <a:srgbClr val="BA2121"/>
                </a:solidFill>
                <a:latin typeface="Consolas"/>
              </a:rPr>
              <a:t>		  </a:t>
            </a:r>
            <a:r>
              <a:rPr lang="en-US" sz="1200" b="1" dirty="0" smtClean="0">
                <a:solidFill>
                  <a:srgbClr val="7D9029"/>
                </a:solidFill>
                <a:latin typeface="Consolas"/>
              </a:rPr>
              <a:t>type=</a:t>
            </a:r>
            <a:r>
              <a:rPr lang="en-US" sz="1200" b="1" dirty="0" smtClean="0">
                <a:solidFill>
                  <a:srgbClr val="BA2121"/>
                </a:solidFill>
                <a:latin typeface="Consolas"/>
              </a:rPr>
              <a:t>"text" </a:t>
            </a:r>
            <a:r>
              <a:rPr lang="en-US" sz="1200" b="1" dirty="0" smtClean="0">
                <a:solidFill>
                  <a:srgbClr val="7D9029"/>
                </a:solidFill>
                <a:latin typeface="Consolas"/>
              </a:rPr>
              <a:t>default=</a:t>
            </a:r>
            <a:r>
              <a:rPr lang="en-US" sz="1200" b="1" dirty="0" smtClean="0">
                <a:solidFill>
                  <a:srgbClr val="BA2121"/>
                </a:solidFill>
                <a:latin typeface="Consolas"/>
              </a:rPr>
              <a:t>"5" </a:t>
            </a:r>
            <a:r>
              <a:rPr lang="en-US" sz="1200" b="1" dirty="0" smtClean="0">
                <a:solidFill>
                  <a:srgbClr val="008000"/>
                </a:solidFill>
                <a:latin typeface="Consolas"/>
              </a:rPr>
              <a:t>/&gt;</a:t>
            </a:r>
          </a:p>
          <a:p>
            <a:r>
              <a:rPr lang="en-US" sz="1200" dirty="0" smtClean="0">
                <a:latin typeface="Consolas"/>
              </a:rPr>
              <a:t>    </a:t>
            </a:r>
            <a:r>
              <a:rPr lang="en-US" sz="1200" b="1" dirty="0" smtClean="0">
                <a:solidFill>
                  <a:srgbClr val="008000"/>
                </a:solidFill>
                <a:latin typeface="Consolas"/>
              </a:rPr>
              <a:t>&lt;/</a:t>
            </a:r>
            <a:r>
              <a:rPr lang="en-US" sz="1200" b="1" dirty="0" err="1" smtClean="0">
                <a:solidFill>
                  <a:srgbClr val="008000"/>
                </a:solidFill>
                <a:latin typeface="Consolas"/>
              </a:rPr>
              <a:t>g:preferences</a:t>
            </a:r>
            <a:r>
              <a:rPr lang="en-US" sz="1200" b="1" dirty="0" smtClean="0">
                <a:solidFill>
                  <a:srgbClr val="008000"/>
                </a:solidFill>
                <a:latin typeface="Consolas"/>
              </a:rPr>
              <a:t>&gt;</a:t>
            </a:r>
          </a:p>
          <a:p>
            <a:endParaRPr lang="en-US" u="none"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16</a:t>
            </a:fld>
            <a:endParaRPr lang="en-US"/>
          </a:p>
        </p:txBody>
      </p:sp>
    </p:spTree>
    <p:extLst>
      <p:ext uri="{BB962C8B-B14F-4D97-AF65-F5344CB8AC3E}">
        <p14:creationId xmlns:p14="http://schemas.microsoft.com/office/powerpoint/2010/main" xmlns="" val="72770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Example of using </a:t>
            </a:r>
            <a:r>
              <a:rPr lang="en-US" u="none" baseline="0" dirty="0" err="1" smtClean="0"/>
              <a:t>g:namespace</a:t>
            </a:r>
            <a:endParaRPr lang="en-US" u="none" baseline="0" dirty="0" smtClean="0"/>
          </a:p>
          <a:p>
            <a:endParaRPr lang="en-US" u="none" baseline="0" dirty="0" smtClean="0"/>
          </a:p>
          <a:p>
            <a:endParaRPr lang="en-US" u="none" baseline="0" dirty="0" smtClean="0"/>
          </a:p>
          <a:p>
            <a:r>
              <a:rPr lang="en-US" sz="1200" b="1" dirty="0" smtClean="0">
                <a:solidFill>
                  <a:srgbClr val="008000"/>
                </a:solidFill>
                <a:latin typeface="Consolas"/>
              </a:rPr>
              <a:t>&lt;</a:t>
            </a:r>
            <a:r>
              <a:rPr lang="en-US" sz="1200" b="1" dirty="0" err="1" smtClean="0">
                <a:solidFill>
                  <a:srgbClr val="008000"/>
                </a:solidFill>
                <a:latin typeface="Consolas"/>
              </a:rPr>
              <a:t>g:preferences</a:t>
            </a:r>
            <a:r>
              <a:rPr lang="en-US" sz="1200" b="1" dirty="0" smtClean="0">
                <a:solidFill>
                  <a:srgbClr val="008000"/>
                </a:solidFill>
                <a:latin typeface="Consolas"/>
              </a:rPr>
              <a:t>&gt;</a:t>
            </a:r>
          </a:p>
          <a:p>
            <a:r>
              <a:rPr lang="en-US" sz="1200" dirty="0" smtClean="0">
                <a:latin typeface="Consolas"/>
              </a:rPr>
              <a:t>        </a:t>
            </a:r>
            <a:r>
              <a:rPr lang="en-US" sz="1200" b="1" dirty="0" smtClean="0">
                <a:solidFill>
                  <a:srgbClr val="008000"/>
                </a:solidFill>
                <a:latin typeface="Consolas"/>
              </a:rPr>
              <a:t>&lt;</a:t>
            </a:r>
            <a:r>
              <a:rPr lang="en-US" sz="1200" b="1" dirty="0" err="1" smtClean="0">
                <a:solidFill>
                  <a:srgbClr val="008000"/>
                </a:solidFill>
                <a:latin typeface="Consolas"/>
              </a:rPr>
              <a:t>g:preference</a:t>
            </a:r>
            <a:r>
              <a:rPr lang="en-US" sz="1200" b="1" dirty="0" smtClean="0">
                <a:solidFill>
                  <a:srgbClr val="008000"/>
                </a:solidFill>
                <a:latin typeface="Consolas"/>
              </a:rPr>
              <a:t> </a:t>
            </a:r>
            <a:r>
              <a:rPr lang="en-US" sz="1200" b="1" dirty="0" smtClean="0">
                <a:solidFill>
                  <a:srgbClr val="7D9029"/>
                </a:solidFill>
                <a:latin typeface="Consolas"/>
              </a:rPr>
              <a:t>name=</a:t>
            </a:r>
            <a:r>
              <a:rPr lang="en-US" sz="1200" b="1" dirty="0" smtClean="0">
                <a:solidFill>
                  <a:srgbClr val="BA2121"/>
                </a:solidFill>
                <a:latin typeface="Consolas"/>
              </a:rPr>
              <a:t>"limit" </a:t>
            </a:r>
            <a:r>
              <a:rPr lang="en-US" sz="1200" b="1" dirty="0" smtClean="0">
                <a:solidFill>
                  <a:srgbClr val="7D9029"/>
                </a:solidFill>
                <a:latin typeface="Consolas"/>
              </a:rPr>
              <a:t>label=</a:t>
            </a:r>
            <a:r>
              <a:rPr lang="en-US" sz="1200" b="1" dirty="0" smtClean="0">
                <a:solidFill>
                  <a:srgbClr val="BA2121"/>
                </a:solidFill>
                <a:latin typeface="Consolas"/>
              </a:rPr>
              <a:t>"Limit" </a:t>
            </a:r>
            <a:r>
              <a:rPr lang="en-US" sz="1200" b="1" dirty="0" err="1" smtClean="0">
                <a:solidFill>
                  <a:srgbClr val="7D9029"/>
                </a:solidFill>
                <a:latin typeface="Consolas"/>
              </a:rPr>
              <a:t>viewHint</a:t>
            </a:r>
            <a:r>
              <a:rPr lang="en-US" sz="1200" b="1" dirty="0" smtClean="0">
                <a:solidFill>
                  <a:srgbClr val="7D9029"/>
                </a:solidFill>
                <a:latin typeface="Consolas"/>
              </a:rPr>
              <a:t>=</a:t>
            </a:r>
            <a:r>
              <a:rPr lang="en-US" sz="1200" b="1" dirty="0" smtClean="0">
                <a:solidFill>
                  <a:srgbClr val="BA2121"/>
                </a:solidFill>
                <a:latin typeface="Consolas"/>
              </a:rPr>
              <a:t>"</a:t>
            </a:r>
            <a:r>
              <a:rPr lang="en-US" sz="1200" b="1" dirty="0" err="1" smtClean="0">
                <a:solidFill>
                  <a:srgbClr val="BA2121"/>
                </a:solidFill>
                <a:latin typeface="Consolas"/>
              </a:rPr>
              <a:t>user,designModeOnly</a:t>
            </a:r>
            <a:r>
              <a:rPr lang="en-US" sz="1200" b="1" dirty="0" smtClean="0">
                <a:solidFill>
                  <a:srgbClr val="BA2121"/>
                </a:solidFill>
                <a:latin typeface="Consolas"/>
              </a:rPr>
              <a:t>"</a:t>
            </a:r>
          </a:p>
          <a:p>
            <a:r>
              <a:rPr lang="en-US" sz="1200" b="1" dirty="0" smtClean="0">
                <a:solidFill>
                  <a:srgbClr val="BA2121"/>
                </a:solidFill>
                <a:latin typeface="Consolas"/>
              </a:rPr>
              <a:t>		  </a:t>
            </a:r>
            <a:r>
              <a:rPr lang="en-US" sz="1200" b="1" dirty="0" smtClean="0">
                <a:solidFill>
                  <a:srgbClr val="7D9029"/>
                </a:solidFill>
                <a:latin typeface="Consolas"/>
              </a:rPr>
              <a:t>type=</a:t>
            </a:r>
            <a:r>
              <a:rPr lang="en-US" sz="1200" b="1" dirty="0" smtClean="0">
                <a:solidFill>
                  <a:srgbClr val="BA2121"/>
                </a:solidFill>
                <a:latin typeface="Consolas"/>
              </a:rPr>
              <a:t>"text" </a:t>
            </a:r>
            <a:r>
              <a:rPr lang="en-US" sz="1200" b="1" dirty="0" smtClean="0">
                <a:solidFill>
                  <a:srgbClr val="7D9029"/>
                </a:solidFill>
                <a:latin typeface="Consolas"/>
              </a:rPr>
              <a:t>default=</a:t>
            </a:r>
            <a:r>
              <a:rPr lang="en-US" sz="1200" b="1" dirty="0" smtClean="0">
                <a:solidFill>
                  <a:srgbClr val="BA2121"/>
                </a:solidFill>
                <a:latin typeface="Consolas"/>
              </a:rPr>
              <a:t>"5" </a:t>
            </a:r>
            <a:r>
              <a:rPr lang="en-US" sz="1200" b="1" dirty="0" smtClean="0">
                <a:solidFill>
                  <a:srgbClr val="008000"/>
                </a:solidFill>
                <a:latin typeface="Consolas"/>
              </a:rPr>
              <a:t>/&gt;</a:t>
            </a:r>
          </a:p>
          <a:p>
            <a:r>
              <a:rPr lang="en-US" sz="1200" dirty="0" smtClean="0">
                <a:latin typeface="Consolas"/>
              </a:rPr>
              <a:t>    </a:t>
            </a:r>
            <a:r>
              <a:rPr lang="en-US" sz="1200" b="1" dirty="0" smtClean="0">
                <a:solidFill>
                  <a:srgbClr val="008000"/>
                </a:solidFill>
                <a:latin typeface="Consolas"/>
              </a:rPr>
              <a:t>&lt;/</a:t>
            </a:r>
            <a:r>
              <a:rPr lang="en-US" sz="1200" b="1" dirty="0" err="1" smtClean="0">
                <a:solidFill>
                  <a:srgbClr val="008000"/>
                </a:solidFill>
                <a:latin typeface="Consolas"/>
              </a:rPr>
              <a:t>g:preferences</a:t>
            </a:r>
            <a:r>
              <a:rPr lang="en-US" sz="1200" b="1" dirty="0" smtClean="0">
                <a:solidFill>
                  <a:srgbClr val="008000"/>
                </a:solidFill>
                <a:latin typeface="Consolas"/>
              </a:rPr>
              <a:t>&gt;</a:t>
            </a:r>
          </a:p>
          <a:p>
            <a:endParaRPr lang="en-US" u="none"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17</a:t>
            </a:fld>
            <a:endParaRPr lang="en-US"/>
          </a:p>
        </p:txBody>
      </p:sp>
    </p:spTree>
    <p:extLst>
      <p:ext uri="{BB962C8B-B14F-4D97-AF65-F5344CB8AC3E}">
        <p14:creationId xmlns:p14="http://schemas.microsoft.com/office/powerpoint/2010/main" xmlns="" val="237124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that at the end of the exercise, everything is set for the next exercise. If not, give them the solution.</a:t>
            </a:r>
          </a:p>
          <a:p>
            <a:endParaRPr lang="en-US" baseline="0" dirty="0" smtClean="0"/>
          </a:p>
          <a:p>
            <a:r>
              <a:rPr lang="en-US" baseline="0" dirty="0" smtClean="0"/>
              <a:t>Things to do:</a:t>
            </a:r>
          </a:p>
          <a:p>
            <a:endParaRPr lang="en-US" baseline="0" dirty="0" smtClean="0"/>
          </a:p>
          <a:p>
            <a:r>
              <a:rPr lang="en-US" baseline="0" dirty="0" smtClean="0"/>
              <a:t>Change something and see the change only after clearing cache:</a:t>
            </a:r>
          </a:p>
          <a:p>
            <a:r>
              <a:rPr lang="en-US" baseline="0" dirty="0" smtClean="0"/>
              <a:t>                         http://localhost:7777/portalserver/ps_statistics/ehcache</a:t>
            </a:r>
          </a:p>
          <a:p>
            <a:r>
              <a:rPr lang="en-US" baseline="0" dirty="0" smtClean="0"/>
              <a:t>                    or</a:t>
            </a:r>
          </a:p>
          <a:p>
            <a:r>
              <a:rPr lang="en-US" baseline="0" dirty="0" smtClean="0"/>
              <a:t>                        &lt;</a:t>
            </a:r>
            <a:r>
              <a:rPr lang="en-US" baseline="0" dirty="0" err="1" smtClean="0"/>
              <a:t>systemProperty</a:t>
            </a:r>
            <a:r>
              <a:rPr lang="en-US" baseline="0" dirty="0" smtClean="0"/>
              <a:t>&gt;</a:t>
            </a:r>
          </a:p>
          <a:p>
            <a:r>
              <a:rPr lang="en-US" baseline="0" dirty="0" smtClean="0"/>
              <a:t>                            &lt;name&gt;</a:t>
            </a:r>
            <a:r>
              <a:rPr lang="en-US" baseline="0" dirty="0" err="1" smtClean="0"/>
              <a:t>net.sf.ehcache.disabled</a:t>
            </a:r>
            <a:r>
              <a:rPr lang="en-US" baseline="0" dirty="0" smtClean="0"/>
              <a:t>&lt;/name&gt;</a:t>
            </a:r>
          </a:p>
          <a:p>
            <a:r>
              <a:rPr lang="en-US" baseline="0" dirty="0" smtClean="0"/>
              <a:t>                            &lt;value&gt;true&lt;/value&gt;</a:t>
            </a:r>
          </a:p>
          <a:p>
            <a:r>
              <a:rPr lang="en-US" baseline="0" dirty="0" smtClean="0"/>
              <a:t>                        &lt;/</a:t>
            </a:r>
            <a:r>
              <a:rPr lang="en-US" baseline="0" dirty="0" err="1" smtClean="0"/>
              <a:t>systemProperty</a:t>
            </a:r>
            <a:r>
              <a:rPr lang="en-US" baseline="0" dirty="0" smtClean="0"/>
              <a:t>&gt;</a:t>
            </a:r>
          </a:p>
          <a:p>
            <a:endParaRPr lang="en-US" baseline="0" dirty="0" smtClean="0"/>
          </a:p>
          <a:p>
            <a:r>
              <a:rPr lang="en-US" baseline="0" dirty="0" smtClean="0"/>
              <a:t>Change preferences and see the change only after re-importing</a:t>
            </a:r>
          </a:p>
          <a:p>
            <a:r>
              <a:rPr lang="en-US" baseline="0" dirty="0" smtClean="0"/>
              <a:t>Break the rendering by putting a &lt;</a:t>
            </a:r>
            <a:r>
              <a:rPr lang="en-US" baseline="0" dirty="0" err="1" smtClean="0"/>
              <a:t>br</a:t>
            </a:r>
            <a:r>
              <a:rPr lang="en-US" baseline="0" dirty="0" smtClean="0"/>
              <a:t>&gt; (without closing the tag) in the html</a:t>
            </a:r>
          </a:p>
          <a:p>
            <a:endParaRPr lang="en-US" baseline="0" dirty="0" smtClean="0"/>
          </a:p>
          <a:p>
            <a:r>
              <a:rPr lang="en-US" baseline="0" dirty="0" smtClean="0"/>
              <a:t>Try to demonstrate inheritance of the limit preference</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18</a:t>
            </a:fld>
            <a:endParaRPr lang="en-US"/>
          </a:p>
        </p:txBody>
      </p:sp>
    </p:spTree>
    <p:extLst>
      <p:ext uri="{BB962C8B-B14F-4D97-AF65-F5344CB8AC3E}">
        <p14:creationId xmlns:p14="http://schemas.microsoft.com/office/powerpoint/2010/main" xmlns="" val="4723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LP UI Components</a:t>
            </a:r>
            <a:r>
              <a:rPr lang="en-US" baseline="0" dirty="0" smtClean="0"/>
              <a:t> are:</a:t>
            </a:r>
          </a:p>
          <a:p>
            <a:endParaRPr lang="en-US" baseline="0" dirty="0" smtClean="0"/>
          </a:p>
          <a:p>
            <a:pPr marL="171450" indent="-171450">
              <a:buFont typeface="Arial"/>
              <a:buChar char="•"/>
            </a:pPr>
            <a:r>
              <a:rPr lang="en-US" baseline="0" dirty="0" smtClean="0"/>
              <a:t>a set of reusable piece of html</a:t>
            </a:r>
          </a:p>
          <a:p>
            <a:pPr marL="171450" indent="-171450">
              <a:buFont typeface="Arial"/>
              <a:buChar char="•"/>
            </a:pPr>
            <a:r>
              <a:rPr lang="en-US" baseline="0" dirty="0" smtClean="0"/>
              <a:t>optionally with some JavaScript logic</a:t>
            </a:r>
          </a:p>
          <a:p>
            <a:pPr marL="171450" indent="-171450">
              <a:buFont typeface="Arial"/>
              <a:buChar char="•"/>
            </a:pPr>
            <a:r>
              <a:rPr lang="en-US" baseline="0" dirty="0" smtClean="0"/>
              <a:t>Easily customizable via theming</a:t>
            </a:r>
          </a:p>
          <a:p>
            <a:pPr marL="171450" indent="-171450">
              <a:buFont typeface="Arial"/>
              <a:buChar char="•"/>
            </a:pPr>
            <a:r>
              <a:rPr lang="en-US" baseline="0" dirty="0" smtClean="0"/>
              <a:t>Already cross-browser tested</a:t>
            </a:r>
          </a:p>
          <a:p>
            <a:endParaRPr lang="en-US" baseline="0" dirty="0" smtClean="0"/>
          </a:p>
          <a:p>
            <a:r>
              <a:rPr lang="en-US" baseline="0" dirty="0" smtClean="0"/>
              <a:t>It is, indeed, similar to the new Angular Material Components https://</a:t>
            </a:r>
            <a:r>
              <a:rPr lang="en-US" baseline="0" dirty="0" err="1" smtClean="0"/>
              <a:t>material.angularjs.org</a:t>
            </a:r>
            <a:r>
              <a:rPr lang="en-US" baseline="0" dirty="0" smtClean="0"/>
              <a:t>/latest/#/</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20</a:t>
            </a:fld>
            <a:endParaRPr lang="en-US"/>
          </a:p>
        </p:txBody>
      </p:sp>
    </p:spTree>
    <p:extLst>
      <p:ext uri="{BB962C8B-B14F-4D97-AF65-F5344CB8AC3E}">
        <p14:creationId xmlns:p14="http://schemas.microsoft.com/office/powerpoint/2010/main" xmlns="" val="2954215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D:\Projects\DCX\Backbase\Projects\TrainingDemos\styleguide</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22</a:t>
            </a:fld>
            <a:endParaRPr lang="en-US"/>
          </a:p>
        </p:txBody>
      </p:sp>
    </p:spTree>
    <p:extLst>
      <p:ext uri="{BB962C8B-B14F-4D97-AF65-F5344CB8AC3E}">
        <p14:creationId xmlns:p14="http://schemas.microsoft.com/office/powerpoint/2010/main" xmlns="" val="28995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audience is not familiar,</a:t>
            </a:r>
            <a:r>
              <a:rPr lang="en-US" baseline="0" dirty="0" smtClean="0"/>
              <a:t> take a few minutes to explain:</a:t>
            </a:r>
          </a:p>
          <a:p>
            <a:endParaRPr lang="en-US" baseline="0" dirty="0" smtClean="0"/>
          </a:p>
          <a:p>
            <a:pPr marL="171450" indent="-171450">
              <a:buFont typeface="Arial"/>
              <a:buChar char="•"/>
            </a:pPr>
            <a:r>
              <a:rPr lang="en-GB" dirty="0" err="1" smtClean="0"/>
              <a:t>RequireJS</a:t>
            </a:r>
            <a:r>
              <a:rPr lang="en-GB" dirty="0" smtClean="0"/>
              <a:t> (http://</a:t>
            </a:r>
            <a:r>
              <a:rPr lang="en-GB" dirty="0" err="1" smtClean="0"/>
              <a:t>requirejs.org</a:t>
            </a:r>
            <a:r>
              <a:rPr lang="en-GB" dirty="0" smtClean="0"/>
              <a:t>/) -&gt; module loader – loads only the modules you need</a:t>
            </a:r>
          </a:p>
          <a:p>
            <a:pPr marL="171450" indent="-171450">
              <a:buFont typeface="Arial"/>
              <a:buChar char="•"/>
            </a:pPr>
            <a:r>
              <a:rPr lang="en-GB" dirty="0" err="1" smtClean="0"/>
              <a:t>CommonJS</a:t>
            </a:r>
            <a:r>
              <a:rPr lang="en-GB" dirty="0" smtClean="0"/>
              <a:t> (http://www.commonjs.org/) -&gt; common </a:t>
            </a:r>
            <a:r>
              <a:rPr lang="en-GB" dirty="0" err="1" smtClean="0"/>
              <a:t>js</a:t>
            </a:r>
            <a:r>
              <a:rPr lang="en-GB" dirty="0" smtClean="0"/>
              <a:t> definition for isomorphic</a:t>
            </a:r>
            <a:r>
              <a:rPr lang="en-GB" baseline="0" dirty="0" smtClean="0"/>
              <a:t> code Black boxing the launch-pad components</a:t>
            </a:r>
            <a:endParaRPr lang="en-GB" dirty="0" smtClean="0"/>
          </a:p>
          <a:p>
            <a:pPr marL="171450" indent="-171450">
              <a:buFont typeface="Arial"/>
              <a:buChar char="•"/>
            </a:pPr>
            <a:r>
              <a:rPr lang="en-GB" dirty="0" err="1" smtClean="0"/>
              <a:t>AngularJS</a:t>
            </a:r>
            <a:r>
              <a:rPr lang="en-GB" dirty="0" smtClean="0"/>
              <a:t> -&gt; MVVM framework</a:t>
            </a:r>
          </a:p>
          <a:p>
            <a:pPr marL="171450" indent="-171450">
              <a:buFont typeface="Arial"/>
              <a:buChar char="•"/>
            </a:pPr>
            <a:endParaRPr lang="en-GB" dirty="0" smtClean="0"/>
          </a:p>
          <a:p>
            <a:pPr marL="171450" indent="-171450">
              <a:buFont typeface="Arial"/>
              <a:buNone/>
            </a:pPr>
            <a:r>
              <a:rPr lang="en-US" sz="1200" b="0" i="0" kern="1200" dirty="0" smtClean="0">
                <a:solidFill>
                  <a:schemeClr val="tx1"/>
                </a:solidFill>
                <a:latin typeface="+mn-lt"/>
                <a:ea typeface="+mn-ea"/>
                <a:cs typeface="+mn-cs"/>
              </a:rPr>
              <a:t>MVVM facilitates a </a:t>
            </a:r>
            <a:r>
              <a:rPr lang="en-US" sz="1200" b="0" i="0" u="none" strike="noStrike" kern="1200" dirty="0" smtClean="0">
                <a:solidFill>
                  <a:schemeClr val="tx1"/>
                </a:solidFill>
                <a:latin typeface="+mn-lt"/>
                <a:ea typeface="+mn-ea"/>
                <a:cs typeface="+mn-cs"/>
                <a:hlinkClick r:id="rId3" tooltip="Separation of concerns"/>
              </a:rPr>
              <a:t>separation</a:t>
            </a:r>
            <a:r>
              <a:rPr lang="en-US" sz="1200" b="0" i="0" kern="1200" dirty="0" smtClean="0">
                <a:solidFill>
                  <a:schemeClr val="tx1"/>
                </a:solidFill>
                <a:latin typeface="+mn-lt"/>
                <a:ea typeface="+mn-ea"/>
                <a:cs typeface="+mn-cs"/>
              </a:rPr>
              <a:t> of development of the </a:t>
            </a:r>
            <a:r>
              <a:rPr lang="en-US" sz="1200" b="0" i="0" u="none" strike="noStrike" kern="1200" dirty="0" smtClean="0">
                <a:solidFill>
                  <a:schemeClr val="tx1"/>
                </a:solidFill>
                <a:latin typeface="+mn-lt"/>
                <a:ea typeface="+mn-ea"/>
                <a:cs typeface="+mn-cs"/>
                <a:hlinkClick r:id="rId4" tooltip="Graphical user interface"/>
              </a:rPr>
              <a:t>graphical user interface</a:t>
            </a:r>
            <a:r>
              <a:rPr lang="en-US" sz="1200" b="0" i="0" kern="1200" dirty="0" smtClean="0">
                <a:solidFill>
                  <a:schemeClr val="tx1"/>
                </a:solidFill>
                <a:latin typeface="+mn-lt"/>
                <a:ea typeface="+mn-ea"/>
                <a:cs typeface="+mn-cs"/>
              </a:rPr>
              <a:t> – be it via a </a:t>
            </a:r>
            <a:r>
              <a:rPr lang="en-US" sz="1200" b="0" i="0" u="none" strike="noStrike" kern="1200" dirty="0" smtClean="0">
                <a:solidFill>
                  <a:schemeClr val="tx1"/>
                </a:solidFill>
                <a:latin typeface="+mn-lt"/>
                <a:ea typeface="+mn-ea"/>
                <a:cs typeface="+mn-cs"/>
                <a:hlinkClick r:id="rId5" tooltip="Markup language"/>
              </a:rPr>
              <a:t>markup language</a:t>
            </a:r>
            <a:r>
              <a:rPr lang="en-US" sz="1200" b="0" i="0" kern="1200" dirty="0" smtClean="0">
                <a:solidFill>
                  <a:schemeClr val="tx1"/>
                </a:solidFill>
                <a:latin typeface="+mn-lt"/>
                <a:ea typeface="+mn-ea"/>
                <a:cs typeface="+mn-cs"/>
              </a:rPr>
              <a:t> or GUI code – from development of the </a:t>
            </a:r>
            <a:r>
              <a:rPr lang="en-US" sz="1200" b="0" i="0" u="none" strike="noStrike" kern="1200" dirty="0" smtClean="0">
                <a:solidFill>
                  <a:schemeClr val="tx1"/>
                </a:solidFill>
                <a:latin typeface="+mn-lt"/>
                <a:ea typeface="+mn-ea"/>
                <a:cs typeface="+mn-cs"/>
                <a:hlinkClick r:id="rId6" tooltip="Business logic"/>
              </a:rPr>
              <a:t>business logic</a:t>
            </a:r>
            <a:r>
              <a:rPr lang="en-US" sz="1200" b="0" i="0" kern="1200" dirty="0" smtClean="0">
                <a:solidFill>
                  <a:schemeClr val="tx1"/>
                </a:solidFill>
                <a:latin typeface="+mn-lt"/>
                <a:ea typeface="+mn-ea"/>
                <a:cs typeface="+mn-cs"/>
              </a:rPr>
              <a:t> or </a:t>
            </a:r>
            <a:r>
              <a:rPr lang="en-US" sz="1200" b="0" i="0" u="none" strike="noStrike" kern="1200" dirty="0" smtClean="0">
                <a:solidFill>
                  <a:schemeClr val="tx1"/>
                </a:solidFill>
                <a:latin typeface="+mn-lt"/>
                <a:ea typeface="+mn-ea"/>
                <a:cs typeface="+mn-cs"/>
                <a:hlinkClick r:id="rId7" tooltip="Front and back ends"/>
              </a:rPr>
              <a:t>back-end</a:t>
            </a:r>
            <a:r>
              <a:rPr lang="en-US" sz="1200" b="0" i="0" kern="1200" dirty="0" smtClean="0">
                <a:solidFill>
                  <a:schemeClr val="tx1"/>
                </a:solidFill>
                <a:latin typeface="+mn-lt"/>
                <a:ea typeface="+mn-ea"/>
                <a:cs typeface="+mn-cs"/>
              </a:rPr>
              <a:t> logic (the </a:t>
            </a:r>
            <a:r>
              <a:rPr lang="en-US" sz="1200" b="0" i="1" kern="1200" dirty="0" smtClean="0">
                <a:solidFill>
                  <a:schemeClr val="tx1"/>
                </a:solidFill>
                <a:latin typeface="+mn-lt"/>
                <a:ea typeface="+mn-ea"/>
                <a:cs typeface="+mn-cs"/>
              </a:rPr>
              <a:t>data model</a:t>
            </a:r>
            <a:r>
              <a:rPr lang="en-US" sz="1200" b="0" i="0" kern="1200" dirty="0" smtClean="0">
                <a:solidFill>
                  <a:schemeClr val="tx1"/>
                </a:solidFill>
                <a:latin typeface="+mn-lt"/>
                <a:ea typeface="+mn-ea"/>
                <a:cs typeface="+mn-cs"/>
              </a:rPr>
              <a:t>). The </a:t>
            </a:r>
            <a:r>
              <a:rPr lang="en-US" sz="1200" b="0" i="1" kern="1200" dirty="0" smtClean="0">
                <a:solidFill>
                  <a:schemeClr val="tx1"/>
                </a:solidFill>
                <a:latin typeface="+mn-lt"/>
                <a:ea typeface="+mn-ea"/>
                <a:cs typeface="+mn-cs"/>
              </a:rPr>
              <a:t>view model</a:t>
            </a:r>
            <a:r>
              <a:rPr lang="en-US" sz="1200" b="0" i="0" kern="1200" dirty="0" smtClean="0">
                <a:solidFill>
                  <a:schemeClr val="tx1"/>
                </a:solidFill>
                <a:latin typeface="+mn-lt"/>
                <a:ea typeface="+mn-ea"/>
                <a:cs typeface="+mn-cs"/>
              </a:rPr>
              <a:t> of MVVM is a value converter;</a:t>
            </a:r>
            <a:r>
              <a:rPr lang="en-US" sz="1200" b="0" i="0" u="none" strike="noStrike" kern="1200" baseline="30000" dirty="0" smtClean="0">
                <a:solidFill>
                  <a:schemeClr val="tx1"/>
                </a:solidFill>
                <a:latin typeface="+mn-lt"/>
                <a:ea typeface="+mn-ea"/>
                <a:cs typeface="+mn-cs"/>
                <a:hlinkClick r:id="rId8"/>
              </a:rPr>
              <a:t>[1]</a:t>
            </a:r>
            <a:r>
              <a:rPr lang="en-US" sz="1200" b="0" i="0" kern="1200" dirty="0" smtClean="0">
                <a:solidFill>
                  <a:schemeClr val="tx1"/>
                </a:solidFill>
                <a:latin typeface="+mn-lt"/>
                <a:ea typeface="+mn-ea"/>
                <a:cs typeface="+mn-cs"/>
              </a:rPr>
              <a:t> meaning the view model is responsible for exposing (converting) the </a:t>
            </a:r>
            <a:r>
              <a:rPr lang="en-US" sz="1200" b="0" i="0" u="none" strike="noStrike" kern="1200" dirty="0" smtClean="0">
                <a:solidFill>
                  <a:schemeClr val="tx1"/>
                </a:solidFill>
                <a:latin typeface="+mn-lt"/>
                <a:ea typeface="+mn-ea"/>
                <a:cs typeface="+mn-cs"/>
                <a:hlinkClick r:id="rId9" tooltip="Data object"/>
              </a:rPr>
              <a:t>data objects</a:t>
            </a:r>
            <a:r>
              <a:rPr lang="en-US" sz="1200" b="0" i="0" kern="1200" dirty="0" smtClean="0">
                <a:solidFill>
                  <a:schemeClr val="tx1"/>
                </a:solidFill>
                <a:latin typeface="+mn-lt"/>
                <a:ea typeface="+mn-ea"/>
                <a:cs typeface="+mn-cs"/>
              </a:rPr>
              <a:t> from the model in such a way that objects are easily managed and presented. In this respect, the view model is more model than view, and handles most if not all of the view's display logic.</a:t>
            </a:r>
            <a:r>
              <a:rPr lang="en-US" sz="1200" b="0" i="0" u="none" strike="noStrike" kern="1200" baseline="30000" dirty="0" smtClean="0">
                <a:solidFill>
                  <a:schemeClr val="tx1"/>
                </a:solidFill>
                <a:latin typeface="+mn-lt"/>
                <a:ea typeface="+mn-ea"/>
                <a:cs typeface="+mn-cs"/>
                <a:hlinkClick r:id="rId8"/>
              </a:rPr>
              <a:t>[1]</a:t>
            </a:r>
            <a:r>
              <a:rPr lang="en-US" sz="1200" b="0" i="0" kern="1200" dirty="0" smtClean="0">
                <a:solidFill>
                  <a:schemeClr val="tx1"/>
                </a:solidFill>
                <a:latin typeface="+mn-lt"/>
                <a:ea typeface="+mn-ea"/>
                <a:cs typeface="+mn-cs"/>
              </a:rPr>
              <a:t> The view model may implement a </a:t>
            </a:r>
            <a:r>
              <a:rPr lang="en-US" sz="1200" b="0" i="0" u="none" strike="noStrike" kern="1200" dirty="0" smtClean="0">
                <a:solidFill>
                  <a:schemeClr val="tx1"/>
                </a:solidFill>
                <a:latin typeface="+mn-lt"/>
                <a:ea typeface="+mn-ea"/>
                <a:cs typeface="+mn-cs"/>
                <a:hlinkClick r:id="rId10" tooltip="Mediator pattern"/>
              </a:rPr>
              <a:t>mediator pattern</a:t>
            </a:r>
            <a:r>
              <a:rPr lang="en-US" sz="1200" b="0" i="0" kern="1200" dirty="0" smtClean="0">
                <a:solidFill>
                  <a:schemeClr val="tx1"/>
                </a:solidFill>
                <a:latin typeface="+mn-lt"/>
                <a:ea typeface="+mn-ea"/>
                <a:cs typeface="+mn-cs"/>
              </a:rPr>
              <a:t>, organizing access to the back-end logic around the set of </a:t>
            </a:r>
            <a:r>
              <a:rPr lang="en-US" sz="1200" b="0" i="0" u="none" strike="noStrike" kern="1200" dirty="0" smtClean="0">
                <a:solidFill>
                  <a:schemeClr val="tx1"/>
                </a:solidFill>
                <a:latin typeface="+mn-lt"/>
                <a:ea typeface="+mn-ea"/>
                <a:cs typeface="+mn-cs"/>
                <a:hlinkClick r:id="rId11" tooltip="Use case"/>
              </a:rPr>
              <a:t>use cases</a:t>
            </a:r>
            <a:r>
              <a:rPr lang="en-US" sz="1200" b="0" i="0" kern="1200" dirty="0" smtClean="0">
                <a:solidFill>
                  <a:schemeClr val="tx1"/>
                </a:solidFill>
                <a:latin typeface="+mn-lt"/>
                <a:ea typeface="+mn-ea"/>
                <a:cs typeface="+mn-cs"/>
              </a:rPr>
              <a:t> supported by the view.</a:t>
            </a:r>
            <a:endParaRPr lang="en-GB" dirty="0" smtClean="0"/>
          </a:p>
          <a:p>
            <a:pPr marL="171450" indent="-171450">
              <a:buFont typeface="Arial"/>
              <a:buChar char="•"/>
            </a:pPr>
            <a:endParaRPr lang="en-GB" dirty="0" smtClean="0"/>
          </a:p>
          <a:p>
            <a:pPr marL="0" indent="0">
              <a:buFont typeface="Arial"/>
              <a:buNone/>
            </a:pPr>
            <a:r>
              <a:rPr lang="en-GB" dirty="0" smtClean="0"/>
              <a:t>Explain</a:t>
            </a:r>
            <a:r>
              <a:rPr lang="en-GB" baseline="0" dirty="0" smtClean="0"/>
              <a:t> widget object is provided to the widget via </a:t>
            </a:r>
            <a:r>
              <a:rPr lang="en-GB" b="1" baseline="0" dirty="0" smtClean="0"/>
              <a:t>portal client</a:t>
            </a:r>
            <a:endParaRPr lang="en-GB" b="1" dirty="0" smtClean="0"/>
          </a:p>
          <a:p>
            <a:pPr marL="0" indent="0">
              <a:buFont typeface="Arial"/>
              <a:buNone/>
            </a:pPr>
            <a:endParaRPr lang="en-GB"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AMD - Asynchronous Module Definition - http://</a:t>
            </a:r>
            <a:r>
              <a:rPr lang="en-US" baseline="0" dirty="0" err="1" smtClean="0"/>
              <a:t>requirejs.org</a:t>
            </a:r>
            <a:r>
              <a:rPr lang="en-US" baseline="0" dirty="0" smtClean="0"/>
              <a:t>/docs/</a:t>
            </a:r>
            <a:r>
              <a:rPr lang="en-US" baseline="0" dirty="0" err="1" smtClean="0"/>
              <a:t>whyamd.html</a:t>
            </a:r>
            <a:endParaRPr lang="en-US" baseline="0" dirty="0" smtClean="0"/>
          </a:p>
          <a:p>
            <a:pPr marL="0" indent="0">
              <a:buFont typeface="Arial"/>
              <a:buNone/>
            </a:pPr>
            <a:endParaRPr lang="en-GB"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24</a:t>
            </a:fld>
            <a:endParaRPr lang="en-US"/>
          </a:p>
        </p:txBody>
      </p:sp>
    </p:spTree>
    <p:extLst>
      <p:ext uri="{BB962C8B-B14F-4D97-AF65-F5344CB8AC3E}">
        <p14:creationId xmlns:p14="http://schemas.microsoft.com/office/powerpoint/2010/main" xmlns="" val="2753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this</a:t>
            </a:r>
            <a:r>
              <a:rPr lang="en-US" baseline="0" dirty="0" smtClean="0"/>
              <a:t> module, the trainee should be able to understand what a widget is, and be able to develop his own widget, add functionality, style it, import and use it in the portal manager.</a:t>
            </a:r>
          </a:p>
          <a:p>
            <a:endParaRPr lang="en-US" baseline="0" dirty="0" smtClean="0"/>
          </a:p>
          <a:p>
            <a:r>
              <a:rPr lang="en-US" b="1" baseline="0" dirty="0" smtClean="0"/>
              <a:t>https://</a:t>
            </a:r>
            <a:r>
              <a:rPr lang="en-US" b="1" baseline="0" dirty="0" err="1" smtClean="0"/>
              <a:t>www.npmjs.com</a:t>
            </a:r>
            <a:r>
              <a:rPr lang="en-US" b="1" baseline="0" dirty="0" smtClean="0"/>
              <a:t>/org/</a:t>
            </a:r>
            <a:r>
              <a:rPr lang="en-US" b="1" baseline="0" dirty="0" err="1" smtClean="0"/>
              <a:t>backbase</a:t>
            </a:r>
            <a:endParaRPr lang="en-US" b="1" baseline="0" dirty="0" smtClean="0"/>
          </a:p>
          <a:p>
            <a:r>
              <a:rPr lang="en-US" b="1" baseline="0" dirty="0" smtClean="0"/>
              <a:t>https://</a:t>
            </a:r>
            <a:r>
              <a:rPr lang="en-US" b="1" baseline="0" dirty="0" err="1" smtClean="0"/>
              <a:t>www.npmjs.com</a:t>
            </a:r>
            <a:r>
              <a:rPr lang="en-US" b="1" baseline="0" dirty="0" smtClean="0"/>
              <a:t>/package/@</a:t>
            </a:r>
            <a:r>
              <a:rPr lang="en-US" b="1" baseline="0" dirty="0" err="1" smtClean="0"/>
              <a:t>backbase</a:t>
            </a:r>
            <a:r>
              <a:rPr lang="en-US" b="1" baseline="0" dirty="0" smtClean="0"/>
              <a:t>/generator-widget-</a:t>
            </a:r>
            <a:r>
              <a:rPr lang="en-US" b="1" baseline="0" dirty="0" err="1" smtClean="0"/>
              <a:t>lp</a:t>
            </a:r>
            <a:endParaRPr lang="en-US" b="1" baseline="0" dirty="0" smtClean="0"/>
          </a:p>
          <a:p>
            <a:endParaRPr lang="en-US" baseline="0" dirty="0" smtClean="0"/>
          </a:p>
          <a:p>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install --global bb-cli</a:t>
            </a:r>
            <a:endParaRPr lang="en-US" baseline="0" dirty="0" smtClean="0"/>
          </a:p>
          <a:p>
            <a:r>
              <a:rPr lang="en-US" sz="1200" kern="1200" dirty="0" err="1" smtClean="0">
                <a:solidFill>
                  <a:schemeClr val="tx1"/>
                </a:solidFill>
                <a:latin typeface="+mn-lt"/>
                <a:ea typeface="+mn-ea"/>
                <a:cs typeface="+mn-cs"/>
              </a:rPr>
              <a:t>npm</a:t>
            </a:r>
            <a:r>
              <a:rPr lang="en-US" sz="1200" kern="1200" dirty="0" smtClean="0">
                <a:solidFill>
                  <a:schemeClr val="tx1"/>
                </a:solidFill>
                <a:latin typeface="+mn-lt"/>
                <a:ea typeface="+mn-ea"/>
                <a:cs typeface="+mn-cs"/>
              </a:rPr>
              <a:t> install @</a:t>
            </a:r>
            <a:r>
              <a:rPr lang="en-US" sz="1200" kern="1200" dirty="0" err="1" smtClean="0">
                <a:solidFill>
                  <a:schemeClr val="tx1"/>
                </a:solidFill>
                <a:latin typeface="+mn-lt"/>
                <a:ea typeface="+mn-ea"/>
                <a:cs typeface="+mn-cs"/>
              </a:rPr>
              <a:t>backbase</a:t>
            </a:r>
            <a:r>
              <a:rPr lang="en-US" sz="1200" kern="1200" dirty="0" smtClean="0">
                <a:solidFill>
                  <a:schemeClr val="tx1"/>
                </a:solidFill>
                <a:latin typeface="+mn-lt"/>
                <a:ea typeface="+mn-ea"/>
                <a:cs typeface="+mn-cs"/>
              </a:rPr>
              <a:t>/generator-widget-</a:t>
            </a:r>
            <a:r>
              <a:rPr lang="en-US" sz="1200" kern="1200" dirty="0" err="1" smtClean="0">
                <a:solidFill>
                  <a:schemeClr val="tx1"/>
                </a:solidFill>
                <a:latin typeface="+mn-lt"/>
                <a:ea typeface="+mn-ea"/>
                <a:cs typeface="+mn-cs"/>
              </a:rPr>
              <a:t>lp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backbase</a:t>
            </a:r>
            <a:r>
              <a:rPr lang="en-US" sz="1200" kern="1200" dirty="0" smtClean="0">
                <a:solidFill>
                  <a:schemeClr val="tx1"/>
                </a:solidFill>
                <a:latin typeface="+mn-lt"/>
                <a:ea typeface="+mn-ea"/>
                <a:cs typeface="+mn-cs"/>
              </a:rPr>
              <a:t>/generator-container </a:t>
            </a:r>
            <a:r>
              <a:rPr lang="mr-IN"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g</a:t>
            </a:r>
          </a:p>
          <a:p>
            <a:endParaRPr lang="en-US" sz="1200" kern="1200" baseline="0" dirty="0" smtClean="0">
              <a:solidFill>
                <a:schemeClr val="tx1"/>
              </a:solidFill>
              <a:latin typeface="+mn-lt"/>
              <a:ea typeface="+mn-ea"/>
              <a:cs typeface="+mn-cs"/>
            </a:endParaRPr>
          </a:p>
          <a:p>
            <a:endParaRPr lang="en-US" baseline="0" dirty="0" smtClean="0"/>
          </a:p>
          <a:p>
            <a:pPr lvl="0">
              <a:defRPr>
                <a:solidFill>
                  <a:srgbClr val="000000"/>
                </a:solidFill>
              </a:defRPr>
            </a:pPr>
            <a:r>
              <a:rPr lang="en-US" sz="1200" dirty="0" smtClean="0">
                <a:solidFill>
                  <a:srgbClr val="DDDDDD"/>
                </a:solidFill>
                <a:latin typeface="Roboto Thin"/>
                <a:ea typeface="Roboto Thin"/>
                <a:cs typeface="Roboto Thin"/>
                <a:sym typeface="Roboto Thin"/>
              </a:rPr>
              <a:t>In order to follow the various exercises in this training, you will need to refer to the training material available here:</a:t>
            </a:r>
          </a:p>
          <a:p>
            <a:pPr lvl="0">
              <a:defRPr>
                <a:solidFill>
                  <a:srgbClr val="000000"/>
                </a:solidFill>
              </a:defRPr>
            </a:pPr>
            <a:r>
              <a:rPr lang="en-US" sz="1200" u="none" dirty="0" smtClean="0">
                <a:solidFill>
                  <a:srgbClr val="9E9088"/>
                </a:solidFill>
                <a:uFill>
                  <a:solidFill>
                    <a:srgbClr val="9E9088"/>
                  </a:solidFill>
                </a:uFill>
                <a:latin typeface="Roboto Thin"/>
                <a:ea typeface="Roboto Thin"/>
                <a:cs typeface="Roboto Thin"/>
                <a:sym typeface="Roboto Thin"/>
              </a:rPr>
              <a:t>https://</a:t>
            </a:r>
            <a:r>
              <a:rPr lang="en-US" sz="1200" u="none" dirty="0" err="1" smtClean="0">
                <a:solidFill>
                  <a:srgbClr val="9E9088"/>
                </a:solidFill>
                <a:uFill>
                  <a:solidFill>
                    <a:srgbClr val="9E9088"/>
                  </a:solidFill>
                </a:uFill>
                <a:latin typeface="Roboto Thin"/>
                <a:ea typeface="Roboto Thin"/>
                <a:cs typeface="Roboto Thin"/>
                <a:sym typeface="Roboto Thin"/>
              </a:rPr>
              <a:t>github.com</a:t>
            </a:r>
            <a:r>
              <a:rPr lang="en-US" sz="1200" u="none" dirty="0" smtClean="0">
                <a:solidFill>
                  <a:srgbClr val="9E9088"/>
                </a:solidFill>
                <a:uFill>
                  <a:solidFill>
                    <a:srgbClr val="9E9088"/>
                  </a:solidFill>
                </a:uFill>
                <a:latin typeface="Roboto Thin"/>
                <a:ea typeface="Roboto Thin"/>
                <a:cs typeface="Roboto Thin"/>
                <a:sym typeface="Roboto Thin"/>
              </a:rPr>
              <a:t>/Backbase/training-fe-module-01</a:t>
            </a:r>
          </a:p>
          <a:p>
            <a:pPr lvl="0">
              <a:defRPr>
                <a:solidFill>
                  <a:srgbClr val="000000"/>
                </a:solidFill>
              </a:defRPr>
            </a:pPr>
            <a:endParaRPr lang="en-US" sz="1200" u="none" dirty="0" smtClean="0">
              <a:solidFill>
                <a:srgbClr val="9E9088"/>
              </a:solidFill>
              <a:uFill>
                <a:solidFill>
                  <a:srgbClr val="9E9088"/>
                </a:solidFill>
              </a:uFill>
              <a:latin typeface="Roboto Thin"/>
              <a:ea typeface="Roboto Thin"/>
              <a:cs typeface="Roboto Thin"/>
              <a:sym typeface="Roboto Thin"/>
            </a:endParaRPr>
          </a:p>
          <a:p>
            <a:pPr lvl="0">
              <a:defRPr>
                <a:solidFill>
                  <a:srgbClr val="000000"/>
                </a:solidFill>
              </a:defRPr>
            </a:pPr>
            <a:r>
              <a:rPr lang="en-US" sz="1200" b="1" u="none" dirty="0" smtClean="0">
                <a:solidFill>
                  <a:srgbClr val="9E9088"/>
                </a:solidFill>
                <a:uFill>
                  <a:solidFill>
                    <a:srgbClr val="9E9088"/>
                  </a:solidFill>
                </a:uFill>
                <a:latin typeface="Roboto Thin"/>
                <a:ea typeface="Roboto Thin"/>
                <a:cs typeface="Roboto Thin"/>
                <a:sym typeface="Roboto Thin"/>
              </a:rPr>
              <a:t>MAKE SURE ALL STUDENTS ALREADY HAVE BB-CLI!!!</a:t>
            </a:r>
            <a:endParaRPr lang="en-US" sz="1200" b="1" u="none" dirty="0" smtClean="0">
              <a:solidFill>
                <a:srgbClr val="DDDDDD"/>
              </a:solidFill>
              <a:latin typeface="Roboto Thin"/>
              <a:ea typeface="Roboto Thin"/>
              <a:cs typeface="Roboto Thin"/>
              <a:sym typeface="Roboto Thin"/>
            </a:endParaRPr>
          </a:p>
          <a:p>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3</a:t>
            </a:fld>
            <a:endParaRPr lang="en-US"/>
          </a:p>
        </p:txBody>
      </p:sp>
    </p:spTree>
    <p:extLst>
      <p:ext uri="{BB962C8B-B14F-4D97-AF65-F5344CB8AC3E}">
        <p14:creationId xmlns:p14="http://schemas.microsoft.com/office/powerpoint/2010/main" xmlns="" val="2308425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JS dependencies: server-side aggregation</a:t>
            </a:r>
            <a:r>
              <a:rPr lang="en-US" baseline="0" dirty="0" smtClean="0"/>
              <a:t> based on file name.</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25</a:t>
            </a:fld>
            <a:endParaRPr lang="en-US"/>
          </a:p>
        </p:txBody>
      </p:sp>
    </p:spTree>
    <p:extLst>
      <p:ext uri="{BB962C8B-B14F-4D97-AF65-F5344CB8AC3E}">
        <p14:creationId xmlns:p14="http://schemas.microsoft.com/office/powerpoint/2010/main" xmlns="" val="1742959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Dependency management based on</a:t>
            </a:r>
            <a:r>
              <a:rPr lang="en-US" baseline="0" dirty="0" smtClean="0"/>
              <a:t> require (client-side).</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26</a:t>
            </a:fld>
            <a:endParaRPr lang="en-US"/>
          </a:p>
        </p:txBody>
      </p:sp>
    </p:spTree>
    <p:extLst>
      <p:ext uri="{BB962C8B-B14F-4D97-AF65-F5344CB8AC3E}">
        <p14:creationId xmlns:p14="http://schemas.microsoft.com/office/powerpoint/2010/main" xmlns="" val="1742959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dirty="0" err="1" smtClean="0"/>
              <a:t>main.js</a:t>
            </a:r>
            <a:r>
              <a:rPr lang="en-US" dirty="0" smtClean="0"/>
              <a:t> file,</a:t>
            </a:r>
            <a:r>
              <a:rPr lang="en-US" baseline="0" dirty="0" smtClean="0"/>
              <a:t> this is what gets executed by </a:t>
            </a:r>
            <a:r>
              <a:rPr lang="en-US" baseline="0" dirty="0" err="1" smtClean="0"/>
              <a:t>require.js</a:t>
            </a:r>
            <a:endParaRPr lang="en-US" baseline="0" dirty="0" smtClean="0"/>
          </a:p>
          <a:p>
            <a:r>
              <a:rPr lang="en-US" u="none" baseline="0" dirty="0" smtClean="0"/>
              <a:t>The only thing you should modify in this file is the array of dependencies, and the run() method if needed</a:t>
            </a:r>
          </a:p>
          <a:p>
            <a:endParaRPr lang="en-US" b="1" u="none" baseline="0" dirty="0" smtClean="0"/>
          </a:p>
          <a:p>
            <a:r>
              <a:rPr lang="en-US" b="1" u="none" baseline="0" dirty="0" smtClean="0"/>
              <a:t>EXPLAIN LP 12 MODULES: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1" u="none" baseline="0" dirty="0" smtClean="0"/>
              <a:t>Base: wrapper methods around angular module, require, </a:t>
            </a:r>
            <a:r>
              <a:rPr lang="en-US" b="1" u="none" baseline="0" dirty="0" err="1" smtClean="0"/>
              <a:t>etc</a:t>
            </a:r>
            <a:r>
              <a:rPr lang="en-US" b="1" u="none" baseline="0" dirty="0" smtClean="0"/>
              <a:t>…</a:t>
            </a:r>
          </a:p>
          <a:p>
            <a:pPr marL="171450" indent="-171450">
              <a:buFont typeface="Arial"/>
              <a:buChar char="•"/>
            </a:pPr>
            <a:r>
              <a:rPr lang="en-US" b="1" u="none" baseline="0" dirty="0" smtClean="0"/>
              <a:t>Core: core functionality to access widget functionality (preferences, </a:t>
            </a:r>
            <a:r>
              <a:rPr lang="en-US" b="1" u="none" baseline="0" dirty="0" err="1" smtClean="0"/>
              <a:t>etc</a:t>
            </a:r>
            <a:r>
              <a:rPr lang="en-US" b="1" u="none" baseline="0" dirty="0" smtClean="0"/>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1" u="none" baseline="0" dirty="0" smtClean="0"/>
              <a:t>UI: set of UI components</a:t>
            </a:r>
          </a:p>
          <a:p>
            <a:endParaRPr lang="en-US" u="none" baseline="0" dirty="0" smtClean="0"/>
          </a:p>
          <a:p>
            <a:endParaRPr lang="en-US" u="none" baseline="0" dirty="0" smtClean="0"/>
          </a:p>
          <a:p>
            <a:r>
              <a:rPr lang="en-US" sz="1400" b="1" u="none" baseline="0" dirty="0" smtClean="0"/>
              <a:t>Explain ‘use strict’ ?</a:t>
            </a:r>
          </a:p>
          <a:p>
            <a:r>
              <a:rPr lang="en-US" u="none" baseline="0" dirty="0" smtClean="0"/>
              <a:t>New directive in ECMAS 5</a:t>
            </a:r>
          </a:p>
          <a:p>
            <a:r>
              <a:rPr lang="en-US" sz="1200" b="0" i="0" kern="1200" dirty="0" smtClean="0">
                <a:solidFill>
                  <a:schemeClr val="tx1"/>
                </a:solidFill>
                <a:effectLst/>
                <a:latin typeface="+mn-lt"/>
                <a:ea typeface="+mn-ea"/>
                <a:cs typeface="+mn-cs"/>
              </a:rPr>
              <a:t>The purpose of "use strict" is to indicate that the code should be executed in "strict mode".</a:t>
            </a:r>
          </a:p>
          <a:p>
            <a:r>
              <a:rPr lang="en-US" sz="1200" b="0" i="0" kern="1200" dirty="0" smtClean="0">
                <a:solidFill>
                  <a:schemeClr val="tx1"/>
                </a:solidFill>
                <a:effectLst/>
                <a:latin typeface="+mn-lt"/>
                <a:ea typeface="+mn-ea"/>
                <a:cs typeface="+mn-cs"/>
              </a:rPr>
              <a:t>With strict mode, you can not, for example, use undeclared variables. (Global</a:t>
            </a:r>
            <a:r>
              <a:rPr lang="en-US" sz="1200" b="0" i="0" kern="1200" baseline="0" dirty="0" smtClean="0">
                <a:solidFill>
                  <a:schemeClr val="tx1"/>
                </a:solidFill>
                <a:effectLst/>
                <a:latin typeface="+mn-lt"/>
                <a:ea typeface="+mn-ea"/>
                <a:cs typeface="+mn-cs"/>
              </a:rPr>
              <a:t> Variables</a:t>
            </a:r>
            <a:r>
              <a:rPr lang="en-US" sz="1200" b="0" i="0" kern="1200" dirty="0" smtClean="0">
                <a:solidFill>
                  <a:schemeClr val="tx1"/>
                </a:solidFill>
                <a:effectLst/>
                <a:latin typeface="+mn-lt"/>
                <a:ea typeface="+mn-ea"/>
                <a:cs typeface="+mn-cs"/>
              </a:rPr>
              <a:t>), or assign a value to a read-only property, or add a property to an object that is not extensible.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developer.mozilla.org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-US/docs/Web/JavaScript/Reference/</a:t>
            </a:r>
            <a:r>
              <a:rPr lang="en-US" sz="1200" b="0" i="0" kern="1200" dirty="0" err="1" smtClean="0">
                <a:solidFill>
                  <a:schemeClr val="tx1"/>
                </a:solidFill>
                <a:effectLst/>
                <a:latin typeface="+mn-lt"/>
                <a:ea typeface="+mn-ea"/>
                <a:cs typeface="+mn-cs"/>
              </a:rPr>
              <a:t>Strict_mode</a:t>
            </a:r>
            <a:endParaRPr lang="en-US" sz="1200" b="0" i="0" kern="1200" dirty="0" smtClean="0">
              <a:solidFill>
                <a:schemeClr val="tx1"/>
              </a:solidFill>
              <a:effectLst/>
              <a:latin typeface="+mn-lt"/>
              <a:ea typeface="+mn-ea"/>
              <a:cs typeface="+mn-cs"/>
            </a:endParaRPr>
          </a:p>
          <a:p>
            <a:endParaRPr lang="en-US" u="none" baseline="0" dirty="0" smtClean="0"/>
          </a:p>
          <a:p>
            <a:endParaRPr lang="en-GB" dirty="0" smtClean="0"/>
          </a:p>
          <a:p>
            <a:r>
              <a:rPr lang="en-GB" dirty="0" smtClean="0"/>
              <a:t>Explain</a:t>
            </a:r>
            <a:r>
              <a:rPr lang="en-GB" baseline="0" dirty="0" smtClean="0"/>
              <a:t> the </a:t>
            </a:r>
            <a:r>
              <a:rPr lang="en-GB" baseline="0" dirty="0" err="1" smtClean="0"/>
              <a:t>base.createModule</a:t>
            </a:r>
            <a:r>
              <a:rPr lang="en-GB" baseline="0" dirty="0" smtClean="0"/>
              <a:t> === </a:t>
            </a:r>
            <a:r>
              <a:rPr lang="en-GB" baseline="0" dirty="0" err="1" smtClean="0"/>
              <a:t>angular.module</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27</a:t>
            </a:fld>
            <a:endParaRPr lang="en-US"/>
          </a:p>
        </p:txBody>
      </p:sp>
    </p:spTree>
    <p:extLst>
      <p:ext uri="{BB962C8B-B14F-4D97-AF65-F5344CB8AC3E}">
        <p14:creationId xmlns:p14="http://schemas.microsoft.com/office/powerpoint/2010/main" xmlns="" val="234286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smtClean="0"/>
              <a:t>This is the widget controller, all the business logic should go in there</a:t>
            </a:r>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ONLY BUSINESS LOGIC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 If you need to manipulate DOM elements, use Angular directives instead</a:t>
            </a:r>
          </a:p>
          <a:p>
            <a:endParaRPr lang="en-GB" dirty="0" smtClean="0"/>
          </a:p>
          <a:p>
            <a:r>
              <a:rPr lang="en-GB" dirty="0" smtClean="0"/>
              <a:t>Explain “controller as” (http://</a:t>
            </a:r>
            <a:r>
              <a:rPr lang="en-GB" dirty="0" err="1" smtClean="0"/>
              <a:t>toddmotto.com</a:t>
            </a:r>
            <a:r>
              <a:rPr lang="en-GB" dirty="0" smtClean="0"/>
              <a:t>/digging-into-</a:t>
            </a:r>
            <a:r>
              <a:rPr lang="en-GB" dirty="0" err="1" smtClean="0"/>
              <a:t>angulars</a:t>
            </a:r>
            <a:r>
              <a:rPr lang="en-GB" dirty="0" smtClean="0"/>
              <a:t>-controller-as-syntax/), why we use it and </a:t>
            </a:r>
            <a:r>
              <a:rPr lang="en-GB" b="1" dirty="0" smtClean="0"/>
              <a:t>why they should avoid using</a:t>
            </a:r>
            <a:r>
              <a:rPr lang="en-GB" b="1" baseline="0" dirty="0" smtClean="0"/>
              <a:t> $scope variables and $scope watchers as much as possible</a:t>
            </a:r>
            <a:endParaRPr lang="en-GB" b="1"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28</a:t>
            </a:fld>
            <a:endParaRPr lang="en-US"/>
          </a:p>
        </p:txBody>
      </p:sp>
    </p:spTree>
    <p:extLst>
      <p:ext uri="{BB962C8B-B14F-4D97-AF65-F5344CB8AC3E}">
        <p14:creationId xmlns:p14="http://schemas.microsoft.com/office/powerpoint/2010/main" xmlns="" val="2342865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smtClean="0"/>
              <a:t>	This is the widget controller, all the business logic should go in there</a:t>
            </a:r>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ONLY BUSINESS LOGIC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u="none"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none" baseline="0" dirty="0" smtClean="0"/>
              <a:t> If you need to manipulate DOM elements, use Angular directives instead</a:t>
            </a:r>
          </a:p>
          <a:p>
            <a:endParaRPr lang="en-GB" dirty="0" smtClean="0"/>
          </a:p>
          <a:p>
            <a:r>
              <a:rPr lang="en-GB" dirty="0" smtClean="0"/>
              <a:t>Explain “controller as” (http://</a:t>
            </a:r>
            <a:r>
              <a:rPr lang="en-GB" dirty="0" err="1" smtClean="0"/>
              <a:t>toddmotto.com</a:t>
            </a:r>
            <a:r>
              <a:rPr lang="en-GB" dirty="0" smtClean="0"/>
              <a:t>/digging-into-</a:t>
            </a:r>
            <a:r>
              <a:rPr lang="en-GB" dirty="0" err="1" smtClean="0"/>
              <a:t>angulars</a:t>
            </a:r>
            <a:r>
              <a:rPr lang="en-GB" dirty="0" smtClean="0"/>
              <a:t>-controller-as-syntax/), why we use it and </a:t>
            </a:r>
            <a:r>
              <a:rPr lang="en-GB" b="1" dirty="0" smtClean="0"/>
              <a:t>why they should avoid using</a:t>
            </a:r>
            <a:r>
              <a:rPr lang="en-GB" b="1" baseline="0" dirty="0" smtClean="0"/>
              <a:t> $scope variables and $scope watchers as much as possible</a:t>
            </a:r>
            <a:endParaRPr lang="en-GB" b="1"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29</a:t>
            </a:fld>
            <a:endParaRPr lang="en-US"/>
          </a:p>
        </p:txBody>
      </p:sp>
    </p:spTree>
    <p:extLst>
      <p:ext uri="{BB962C8B-B14F-4D97-AF65-F5344CB8AC3E}">
        <p14:creationId xmlns:p14="http://schemas.microsoft.com/office/powerpoint/2010/main" xmlns="" val="221793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Begin your module with "use strict“:</a:t>
            </a:r>
            <a:r>
              <a:rPr lang="en-GB" baseline="0" dirty="0" smtClean="0"/>
              <a:t> https://</a:t>
            </a:r>
            <a:r>
              <a:rPr lang="en-GB" baseline="0" dirty="0" err="1" smtClean="0"/>
              <a:t>developer.mozilla.org</a:t>
            </a:r>
            <a:r>
              <a:rPr lang="en-GB" baseline="0" dirty="0" smtClean="0"/>
              <a:t>/en/docs/Web/JavaScript/Reference/</a:t>
            </a:r>
            <a:r>
              <a:rPr lang="en-GB" baseline="0" dirty="0" err="1" smtClean="0"/>
              <a:t>Strict_mode</a:t>
            </a:r>
            <a:endParaRPr lang="en-GB" dirty="0" smtClean="0"/>
          </a:p>
          <a:p>
            <a:pPr marL="171450" indent="-171450">
              <a:buFont typeface="Arial" panose="020B0604020202020204" pitchFamily="34" charset="0"/>
              <a:buChar char="•"/>
            </a:pPr>
            <a:r>
              <a:rPr lang="en-GB" dirty="0" smtClean="0"/>
              <a:t>Do not manipulate the DOM in your controller, use directives:</a:t>
            </a:r>
            <a:r>
              <a:rPr lang="en-GB" baseline="0" dirty="0" smtClean="0"/>
              <a:t> http://</a:t>
            </a:r>
            <a:r>
              <a:rPr lang="en-GB" baseline="0" dirty="0" err="1" smtClean="0"/>
              <a:t>ng-learn.org</a:t>
            </a:r>
            <a:r>
              <a:rPr lang="en-GB" baseline="0" dirty="0" smtClean="0"/>
              <a:t>/2014/01/Dom-Manipulations/</a:t>
            </a:r>
            <a:endParaRPr lang="en-GB" dirty="0" smtClean="0"/>
          </a:p>
          <a:p>
            <a:pPr marL="171450" indent="-171450">
              <a:buFont typeface="Arial" panose="020B0604020202020204" pitchFamily="34" charset="0"/>
              <a:buChar char="•"/>
            </a:pPr>
            <a:r>
              <a:rPr lang="en-GB" dirty="0" smtClean="0"/>
              <a:t>Always work in isolated $scope in directives: https://</a:t>
            </a:r>
            <a:r>
              <a:rPr lang="en-GB" dirty="0" err="1" smtClean="0"/>
              <a:t>umur.io</a:t>
            </a:r>
            <a:r>
              <a:rPr lang="en-GB" dirty="0" smtClean="0"/>
              <a:t>/</a:t>
            </a:r>
            <a:r>
              <a:rPr lang="en-GB" dirty="0" err="1" smtClean="0"/>
              <a:t>angularjs</a:t>
            </a:r>
            <a:r>
              <a:rPr lang="en-GB" dirty="0" smtClean="0"/>
              <a:t>-directives-using-isolated-scope-with-attributes/</a:t>
            </a:r>
          </a:p>
          <a:p>
            <a:pPr marL="171450" indent="-171450">
              <a:buFont typeface="Arial" panose="020B0604020202020204" pitchFamily="34" charset="0"/>
              <a:buChar char="•"/>
            </a:pPr>
            <a:r>
              <a:rPr lang="en-GB" dirty="0" smtClean="0"/>
              <a:t>Avoid $scope variables and $scope watchers (use “controller as” instead), for performance reasons: https://</a:t>
            </a:r>
            <a:r>
              <a:rPr lang="en-GB" dirty="0" err="1" smtClean="0"/>
              <a:t>thinkster.io</a:t>
            </a:r>
            <a:r>
              <a:rPr lang="en-GB" dirty="0" smtClean="0"/>
              <a:t>/egghead/experimental-controller-as-syntax</a:t>
            </a:r>
          </a:p>
          <a:p>
            <a:pPr marL="171450" indent="-171450">
              <a:buFont typeface="Arial" panose="020B0604020202020204" pitchFamily="34" charset="0"/>
              <a:buChar char="•"/>
            </a:pPr>
            <a:r>
              <a:rPr lang="en-GB" dirty="0" smtClean="0"/>
              <a:t>Only put business logic in your controllers; if you need to access some API data, create a Launchpad module for it (Angular Service): https://</a:t>
            </a:r>
            <a:r>
              <a:rPr lang="en-GB" dirty="0" err="1" smtClean="0"/>
              <a:t>thinkster.io</a:t>
            </a:r>
            <a:r>
              <a:rPr lang="en-GB" dirty="0" smtClean="0"/>
              <a:t>/a-better-way-to-learn-</a:t>
            </a:r>
            <a:r>
              <a:rPr lang="en-GB" dirty="0" err="1" smtClean="0"/>
              <a:t>angularjs</a:t>
            </a:r>
            <a:r>
              <a:rPr lang="en-GB" dirty="0" smtClean="0"/>
              <a:t>/services</a:t>
            </a:r>
          </a:p>
          <a:p>
            <a:pPr marL="171450" indent="-171450">
              <a:buFont typeface="Arial" panose="020B0604020202020204" pitchFamily="34" charset="0"/>
              <a:buChar char="•"/>
            </a:pPr>
            <a:endParaRPr lang="en-GB" dirty="0" smtClean="0"/>
          </a:p>
          <a:p>
            <a:pPr marL="0" indent="0">
              <a:buFont typeface="Arial" panose="020B0604020202020204" pitchFamily="34" charset="0"/>
              <a:buNone/>
            </a:pPr>
            <a:r>
              <a:rPr lang="en-GB" dirty="0" smtClean="0"/>
              <a:t>Refer</a:t>
            </a:r>
            <a:r>
              <a:rPr lang="en-GB" baseline="0" dirty="0" smtClean="0"/>
              <a:t> students to angular development methodology: https://</a:t>
            </a:r>
            <a:r>
              <a:rPr lang="en-GB" baseline="0" dirty="0" err="1" smtClean="0"/>
              <a:t>github.com</a:t>
            </a:r>
            <a:r>
              <a:rPr lang="en-GB" baseline="0" dirty="0" smtClean="0"/>
              <a:t>/Backbase/methodology-angular-development</a:t>
            </a:r>
            <a:endParaRPr lang="en-GB"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30</a:t>
            </a:fld>
            <a:endParaRPr lang="en-US"/>
          </a:p>
        </p:txBody>
      </p:sp>
    </p:spTree>
    <p:extLst>
      <p:ext uri="{BB962C8B-B14F-4D97-AF65-F5344CB8AC3E}">
        <p14:creationId xmlns:p14="http://schemas.microsoft.com/office/powerpoint/2010/main" xmlns="" val="4263762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p>
          <a:p>
            <a:endParaRPr lang="en-US" baseline="0" dirty="0" smtClean="0"/>
          </a:p>
          <a:p>
            <a:r>
              <a:rPr lang="en-US" b="1" baseline="0" dirty="0" err="1" smtClean="0"/>
              <a:t>requireWidget</a:t>
            </a:r>
            <a:r>
              <a:rPr lang="en-US" b="1" baseline="0" dirty="0" smtClean="0"/>
              <a:t>() </a:t>
            </a:r>
            <a:r>
              <a:rPr lang="en-US" baseline="0" dirty="0" smtClean="0"/>
              <a:t>-  </a:t>
            </a:r>
          </a:p>
          <a:p>
            <a:endParaRPr lang="en-US" baseline="0" dirty="0" smtClean="0"/>
          </a:p>
          <a:p>
            <a:r>
              <a:rPr lang="en-US" baseline="0" dirty="0" smtClean="0"/>
              <a:t>https://</a:t>
            </a:r>
            <a:r>
              <a:rPr lang="en-US" baseline="0" dirty="0" err="1" smtClean="0"/>
              <a:t>my.backbase.com</a:t>
            </a:r>
            <a:r>
              <a:rPr lang="en-US" baseline="0" dirty="0" smtClean="0"/>
              <a:t>/docs/how-to-guides/widgets-on-steroids-</a:t>
            </a:r>
            <a:r>
              <a:rPr lang="en-US" baseline="0" dirty="0" err="1" smtClean="0"/>
              <a:t>launchpad</a:t>
            </a:r>
            <a:r>
              <a:rPr lang="en-US" baseline="0" dirty="0" smtClean="0"/>
              <a:t>#/list</a:t>
            </a:r>
          </a:p>
          <a:p>
            <a:r>
              <a:rPr lang="en-US" baseline="0" dirty="0" smtClean="0"/>
              <a:t>Launchpad function that uses </a:t>
            </a:r>
            <a:r>
              <a:rPr lang="en-US" baseline="0" dirty="0" err="1" smtClean="0"/>
              <a:t>RequireJS</a:t>
            </a:r>
            <a:r>
              <a:rPr lang="en-US" baseline="0" dirty="0" smtClean="0"/>
              <a:t> to call the widget itself</a:t>
            </a:r>
          </a:p>
          <a:p>
            <a:endParaRPr lang="en-US" baseline="0" dirty="0" smtClean="0"/>
          </a:p>
          <a:p>
            <a:endParaRPr lang="en-US" baseline="0" dirty="0" smtClean="0"/>
          </a:p>
          <a:p>
            <a:r>
              <a:rPr lang="en-US" b="1" baseline="0" dirty="0" smtClean="0"/>
              <a:t>the __WIDGET__ object</a:t>
            </a:r>
          </a:p>
          <a:p>
            <a:endParaRPr lang="en-US" b="1" baseline="0" dirty="0" smtClean="0"/>
          </a:p>
          <a:p>
            <a:r>
              <a:rPr lang="en-US" sz="1200" b="0" i="0" kern="1200" dirty="0" smtClean="0">
                <a:solidFill>
                  <a:schemeClr val="tx1"/>
                </a:solidFill>
                <a:effectLst/>
                <a:latin typeface="+mn-lt"/>
                <a:ea typeface="+mn-ea"/>
                <a:cs typeface="+mn-cs"/>
              </a:rPr>
              <a:t>You can use a place holder </a:t>
            </a:r>
            <a:r>
              <a:rPr lang="en-US" dirty="0" smtClean="0"/>
              <a:t>__WIDGET__</a:t>
            </a:r>
            <a:r>
              <a:rPr lang="en-US" sz="1200" b="0" i="0" kern="1200" dirty="0" smtClean="0">
                <a:solidFill>
                  <a:schemeClr val="tx1"/>
                </a:solidFill>
                <a:effectLst/>
                <a:latin typeface="+mn-lt"/>
                <a:ea typeface="+mn-ea"/>
                <a:cs typeface="+mn-cs"/>
              </a:rPr>
              <a:t> in the widget definition that Backbase Portal replaces with the widget view of the current widget (usually of class </a:t>
            </a:r>
            <a:r>
              <a:rPr lang="en-US" dirty="0" err="1" smtClean="0"/>
              <a:t>portalView.backbaseWidget</a:t>
            </a:r>
            <a:r>
              <a:rPr lang="en-US" sz="1200" b="0" i="0" kern="1200" dirty="0" smtClean="0">
                <a:solidFill>
                  <a:schemeClr val="tx1"/>
                </a:solidFill>
                <a:effectLst/>
                <a:latin typeface="+mn-lt"/>
                <a:ea typeface="+mn-ea"/>
                <a:cs typeface="+mn-cs"/>
              </a:rPr>
              <a:t>). This object includes any personalization of the user that sent the request.</a:t>
            </a:r>
            <a:endParaRPr lang="en-US" b="1" baseline="0" dirty="0" smtClean="0"/>
          </a:p>
          <a:p>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31</a:t>
            </a:fld>
            <a:endParaRPr lang="en-US"/>
          </a:p>
        </p:txBody>
      </p:sp>
    </p:spTree>
    <p:extLst>
      <p:ext uri="{BB962C8B-B14F-4D97-AF65-F5344CB8AC3E}">
        <p14:creationId xmlns:p14="http://schemas.microsoft.com/office/powerpoint/2010/main" xmlns="" val="525724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your time with this exercise</a:t>
            </a:r>
            <a:r>
              <a:rPr lang="en-US" baseline="0" dirty="0" smtClean="0"/>
              <a:t>.</a:t>
            </a:r>
          </a:p>
          <a:p>
            <a:endParaRPr lang="en-US" baseline="0" dirty="0" smtClean="0"/>
          </a:p>
          <a:p>
            <a:r>
              <a:rPr lang="en-US" baseline="0" dirty="0" smtClean="0"/>
              <a:t>Be very careful that the outcome is 100% according to the cookbook, explaining practices along the way, base on the mistakes they make. Even the little things, like hardcoding strings in the </a:t>
            </a:r>
            <a:r>
              <a:rPr lang="en-US" baseline="0" dirty="0" err="1" smtClean="0"/>
              <a:t>js</a:t>
            </a:r>
            <a:r>
              <a:rPr lang="en-US" baseline="0" dirty="0" smtClean="0"/>
              <a:t> code</a:t>
            </a:r>
          </a:p>
          <a:p>
            <a:endParaRPr lang="en-US" baseline="0" dirty="0" smtClean="0"/>
          </a:p>
          <a:p>
            <a:endParaRPr lang="en-US" baseline="0" dirty="0" smtClean="0"/>
          </a:p>
          <a:p>
            <a:r>
              <a:rPr lang="en-US" baseline="0" dirty="0" smtClean="0"/>
              <a:t>Bootstrap classes </a:t>
            </a:r>
          </a:p>
          <a:p>
            <a:r>
              <a:rPr lang="en-US" baseline="0" dirty="0" smtClean="0"/>
              <a:t>And Launchpad components</a:t>
            </a:r>
          </a:p>
          <a:p>
            <a:endParaRPr lang="en-US" baseline="0" dirty="0" smtClean="0"/>
          </a:p>
          <a:p>
            <a:r>
              <a:rPr lang="en-US" baseline="0" dirty="0" smtClean="0"/>
              <a:t>Draw on the board what it should be like</a:t>
            </a:r>
          </a:p>
        </p:txBody>
      </p:sp>
      <p:sp>
        <p:nvSpPr>
          <p:cNvPr id="4" name="Slide Number Placeholder 3"/>
          <p:cNvSpPr>
            <a:spLocks noGrp="1"/>
          </p:cNvSpPr>
          <p:nvPr>
            <p:ph type="sldNum" sz="quarter" idx="10"/>
          </p:nvPr>
        </p:nvSpPr>
        <p:spPr/>
        <p:txBody>
          <a:bodyPr/>
          <a:lstStyle/>
          <a:p>
            <a:fld id="{961E29FC-A785-1D40-BBA7-278D4149D253}" type="slidenum">
              <a:rPr lang="en-US" smtClean="0"/>
              <a:pPr/>
              <a:t>32</a:t>
            </a:fld>
            <a:endParaRPr lang="en-US"/>
          </a:p>
        </p:txBody>
      </p:sp>
    </p:spTree>
    <p:extLst>
      <p:ext uri="{BB962C8B-B14F-4D97-AF65-F5344CB8AC3E}">
        <p14:creationId xmlns:p14="http://schemas.microsoft.com/office/powerpoint/2010/main" xmlns="" val="3781045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p>
          <a:p>
            <a:endParaRPr lang="en-US" baseline="0" dirty="0" smtClean="0"/>
          </a:p>
          <a:p>
            <a:pPr marL="171450" indent="-171450">
              <a:buFont typeface="Arial"/>
              <a:buChar char="•"/>
            </a:pPr>
            <a:r>
              <a:rPr lang="en-US" b="1" baseline="0" dirty="0" err="1" smtClean="0"/>
              <a:t>lpWidget</a:t>
            </a:r>
            <a:r>
              <a:rPr lang="en-US" baseline="0" dirty="0" smtClean="0"/>
              <a:t> is an </a:t>
            </a:r>
            <a:r>
              <a:rPr lang="en-US" baseline="0" dirty="0" err="1" smtClean="0"/>
              <a:t>Angular.js</a:t>
            </a:r>
            <a:r>
              <a:rPr lang="en-US" baseline="0" dirty="0" smtClean="0"/>
              <a:t> provider which wraps around the __WIDGET__ object</a:t>
            </a:r>
          </a:p>
          <a:p>
            <a:pPr marL="171450" indent="-171450">
              <a:buFont typeface="Arial"/>
              <a:buChar char="•"/>
            </a:pPr>
            <a:r>
              <a:rPr lang="en-US" baseline="0" dirty="0" smtClean="0"/>
              <a:t>how save() works, and how to persist the data to the server, you need to call save(). Also, you need 1 save() call, no matter how many </a:t>
            </a:r>
            <a:r>
              <a:rPr lang="en-US" baseline="0" dirty="0" err="1" smtClean="0"/>
              <a:t>preferencies</a:t>
            </a:r>
            <a:r>
              <a:rPr lang="en-US" baseline="0" dirty="0" smtClean="0"/>
              <a:t> you change</a:t>
            </a:r>
          </a:p>
          <a:p>
            <a:pPr marL="171450" indent="-171450">
              <a:buFont typeface="Arial"/>
              <a:buChar char="•"/>
            </a:pPr>
            <a:endParaRPr lang="en-US" baseline="0" dirty="0" smtClean="0"/>
          </a:p>
          <a:p>
            <a:r>
              <a:rPr lang="en-US" baseline="0" dirty="0" smtClean="0"/>
              <a:t>Mention that there are other Backbase events that you can bind the same way and point to the documentation.</a:t>
            </a:r>
          </a:p>
          <a:p>
            <a:endParaRPr lang="en-US" baseline="0" dirty="0" smtClean="0"/>
          </a:p>
          <a:p>
            <a:r>
              <a:rPr lang="en-US" baseline="0" dirty="0" smtClean="0"/>
              <a:t>Urge them to do a </a:t>
            </a:r>
            <a:r>
              <a:rPr lang="en-US" baseline="0" dirty="0" err="1" smtClean="0"/>
              <a:t>console.log</a:t>
            </a:r>
            <a:r>
              <a:rPr lang="en-US" baseline="0" dirty="0" smtClean="0"/>
              <a:t>(</a:t>
            </a:r>
            <a:r>
              <a:rPr lang="en-US" baseline="0" dirty="0" err="1" smtClean="0"/>
              <a:t>lpWidget</a:t>
            </a:r>
            <a:r>
              <a:rPr lang="en-US" baseline="0" dirty="0" smtClean="0"/>
              <a:t>) and inspect the object (</a:t>
            </a:r>
            <a:r>
              <a:rPr lang="en-US" baseline="0" dirty="0" err="1" smtClean="0"/>
              <a:t>eg</a:t>
            </a:r>
            <a:r>
              <a:rPr lang="en-US" baseline="0" dirty="0" smtClean="0"/>
              <a:t>. Check the id as well, the body </a:t>
            </a:r>
            <a:r>
              <a:rPr lang="en-US" baseline="0" dirty="0" err="1" smtClean="0"/>
              <a:t>etc</a:t>
            </a:r>
            <a:r>
              <a:rPr lang="en-US" baseline="0" dirty="0" smtClean="0"/>
              <a:t>)</a:t>
            </a:r>
          </a:p>
          <a:p>
            <a:endParaRPr lang="en-US" baseline="0" dirty="0" smtClean="0"/>
          </a:p>
          <a:p>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33</a:t>
            </a:fld>
            <a:endParaRPr lang="en-US"/>
          </a:p>
        </p:txBody>
      </p:sp>
    </p:spTree>
    <p:extLst>
      <p:ext uri="{BB962C8B-B14F-4D97-AF65-F5344CB8AC3E}">
        <p14:creationId xmlns:p14="http://schemas.microsoft.com/office/powerpoint/2010/main" xmlns="" val="1795039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 LP 12 comes bundles with a directive called “</a:t>
            </a:r>
            <a:r>
              <a:rPr lang="en-US" dirty="0" err="1" smtClean="0"/>
              <a:t>elementResize</a:t>
            </a:r>
            <a:r>
              <a:rPr lang="en-US" dirty="0" smtClean="0"/>
              <a:t>”</a:t>
            </a:r>
          </a:p>
          <a:p>
            <a:endParaRPr lang="en-US" dirty="0" smtClean="0"/>
          </a:p>
          <a:p>
            <a:r>
              <a:rPr lang="en-US" dirty="0" smtClean="0"/>
              <a:t>Usage:</a:t>
            </a:r>
          </a:p>
          <a:p>
            <a:endParaRPr lang="en-US" dirty="0" smtClean="0"/>
          </a:p>
          <a:p>
            <a:pPr marL="171450" indent="-171450">
              <a:buFont typeface="Arial"/>
              <a:buChar char="•"/>
            </a:pPr>
            <a:r>
              <a:rPr lang="en-US" dirty="0" smtClean="0"/>
              <a:t>Add ‘element-resize’ attribute to the element</a:t>
            </a:r>
          </a:p>
          <a:p>
            <a:pPr marL="171450" indent="-171450">
              <a:buFont typeface="Arial"/>
              <a:buChar char="•"/>
            </a:pPr>
            <a:r>
              <a:rPr lang="en-US" dirty="0" smtClean="0"/>
              <a:t>Pass a callback function to the attribute</a:t>
            </a:r>
          </a:p>
          <a:p>
            <a:pPr marL="171450" indent="-171450">
              <a:buFont typeface="Arial"/>
              <a:buChar char="•"/>
            </a:pPr>
            <a:r>
              <a:rPr lang="en-US" dirty="0" smtClean="0"/>
              <a:t>Define the callback</a:t>
            </a:r>
            <a:r>
              <a:rPr lang="en-US" baseline="0" dirty="0" smtClean="0"/>
              <a:t> function in your controller</a:t>
            </a:r>
          </a:p>
          <a:p>
            <a:pPr marL="171450" indent="-171450">
              <a:buFont typeface="Arial"/>
              <a:buChar char="•"/>
            </a:pPr>
            <a:r>
              <a:rPr lang="en-US" baseline="0" dirty="0" smtClean="0"/>
              <a:t>Add some logic based on width / height of element</a:t>
            </a:r>
          </a:p>
          <a:p>
            <a:pPr marL="171450" indent="-171450">
              <a:buFont typeface="Arial"/>
              <a:buChar char="•"/>
            </a:pPr>
            <a:endParaRPr lang="en-US" baseline="0" dirty="0" smtClean="0"/>
          </a:p>
          <a:p>
            <a:pPr marL="0" indent="0">
              <a:buFont typeface="Arial"/>
              <a:buNone/>
            </a:pPr>
            <a:r>
              <a:rPr lang="en-US" baseline="0" dirty="0" smtClean="0"/>
              <a:t>Advantages:</a:t>
            </a:r>
          </a:p>
          <a:p>
            <a:pPr marL="171450" indent="-171450">
              <a:buFont typeface="Arial"/>
              <a:buChar char="•"/>
            </a:pPr>
            <a:r>
              <a:rPr lang="en-US" baseline="0" dirty="0" smtClean="0"/>
              <a:t>It does not poll the element every 70ms like the old responsive lib (huge performance gain)</a:t>
            </a:r>
          </a:p>
          <a:p>
            <a:pPr marL="171450" indent="-171450">
              <a:buFont typeface="Arial"/>
              <a:buChar char="•"/>
            </a:pPr>
            <a:r>
              <a:rPr lang="en-US" baseline="0" dirty="0" smtClean="0"/>
              <a:t>It actually only cares about the size of the element itself, regardless of its environment (thus making your widgets even more reusable)</a:t>
            </a:r>
          </a:p>
          <a:p>
            <a:pPr marL="171450" indent="-171450">
              <a:buFont typeface="Arial"/>
              <a:buChar char="•"/>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34</a:t>
            </a:fld>
            <a:endParaRPr lang="en-US"/>
          </a:p>
        </p:txBody>
      </p:sp>
    </p:spTree>
    <p:extLst>
      <p:ext uri="{BB962C8B-B14F-4D97-AF65-F5344CB8AC3E}">
        <p14:creationId xmlns:p14="http://schemas.microsoft.com/office/powerpoint/2010/main" xmlns="" val="365861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developing a widget, trainees need to understand</a:t>
            </a:r>
            <a:r>
              <a:rPr lang="en-US" baseline="0" dirty="0" smtClean="0"/>
              <a:t> what a widget is. For people that haven’t worked with BB portal before, there might be confusion with things like </a:t>
            </a:r>
            <a:r>
              <a:rPr lang="en-US" baseline="0" dirty="0" err="1" smtClean="0"/>
              <a:t>jquery</a:t>
            </a:r>
            <a:r>
              <a:rPr lang="en-US" baseline="0" dirty="0" smtClean="0"/>
              <a:t> widgets etc.</a:t>
            </a: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a:t>
            </a:fld>
            <a:endParaRPr lang="en-US"/>
          </a:p>
        </p:txBody>
      </p:sp>
    </p:spTree>
    <p:extLst>
      <p:ext uri="{BB962C8B-B14F-4D97-AF65-F5344CB8AC3E}">
        <p14:creationId xmlns:p14="http://schemas.microsoft.com/office/powerpoint/2010/main" xmlns="" val="2193537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a:t>
            </a:r>
          </a:p>
          <a:p>
            <a:endParaRPr lang="en-US" dirty="0" smtClean="0"/>
          </a:p>
          <a:p>
            <a:r>
              <a:rPr lang="en-US" dirty="0" smtClean="0"/>
              <a:t>It is a limitation</a:t>
            </a:r>
            <a:r>
              <a:rPr lang="en-US" baseline="0" dirty="0" smtClean="0"/>
              <a:t> of </a:t>
            </a:r>
            <a:r>
              <a:rPr lang="en-US" baseline="0" dirty="0" err="1" smtClean="0"/>
              <a:t>lpCoreBus</a:t>
            </a:r>
            <a:r>
              <a:rPr lang="en-US" baseline="0" dirty="0" smtClean="0"/>
              <a:t> that both the widgets has to be on the same page then only they can exchange the data. In Backbase you can’t pass the data between 2 pages. For that one has to send the data to server and let server pass it to the next page or use </a:t>
            </a:r>
            <a:r>
              <a:rPr lang="en-US" baseline="0" dirty="0" err="1" smtClean="0"/>
              <a:t>location.path</a:t>
            </a:r>
            <a:r>
              <a:rPr lang="en-US" baseline="0" dirty="0" smtClean="0"/>
              <a:t> of </a:t>
            </a:r>
            <a:r>
              <a:rPr lang="en-US" baseline="0" dirty="0" err="1" smtClean="0"/>
              <a:t>angularJS</a:t>
            </a:r>
            <a:r>
              <a:rPr lang="en-US" baseline="0" dirty="0" smtClean="0"/>
              <a:t>.</a:t>
            </a:r>
          </a:p>
          <a:p>
            <a:endParaRPr lang="en-US" baseline="0" dirty="0" smtClean="0"/>
          </a:p>
          <a:p>
            <a:r>
              <a:rPr lang="en-US" baseline="0" dirty="0" smtClean="0"/>
              <a:t>One can save data in local storage or session storage and then can access on next page.</a:t>
            </a:r>
          </a:p>
          <a:p>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smtClean="0"/>
              <a:t>TODO: diagram from previous slides</a:t>
            </a:r>
          </a:p>
          <a:p>
            <a:endParaRPr lang="en-US" sz="1500" dirty="0" smtClean="0"/>
          </a:p>
          <a:p>
            <a:r>
              <a:rPr lang="en-US" sz="1500" dirty="0" smtClean="0"/>
              <a:t>Explain the concept of loosely coupling widgets</a:t>
            </a:r>
          </a:p>
          <a:p>
            <a:endParaRPr lang="en-US" sz="1500" dirty="0" smtClean="0"/>
          </a:p>
          <a:p>
            <a:r>
              <a:rPr lang="en-US" sz="1500" dirty="0" smtClean="0"/>
              <a:t>Explain</a:t>
            </a:r>
            <a:r>
              <a:rPr lang="en-US" sz="1500" baseline="0" dirty="0" smtClean="0"/>
              <a:t> how you should use Pubsub for passing data, not for building UI</a:t>
            </a:r>
          </a:p>
          <a:p>
            <a:r>
              <a:rPr lang="en-US" sz="1500" baseline="0" dirty="0" smtClean="0"/>
              <a:t>Explain how you should not abuse Pubsub, and end up hard coupling widgets</a:t>
            </a:r>
          </a:p>
          <a:p>
            <a:endParaRPr lang="en-US" sz="15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500" u="sng" baseline="0" dirty="0" smtClean="0"/>
              <a:t>Best Practices about pubsub from cookbook (use at your own discretion)</a:t>
            </a:r>
          </a:p>
          <a:p>
            <a:endParaRPr lang="en-US" sz="1500" dirty="0" smtClean="0"/>
          </a:p>
          <a:p>
            <a:pPr marL="171450" indent="-171450">
              <a:buFont typeface="Arial" panose="020B0604020202020204" pitchFamily="34" charset="0"/>
              <a:buChar char="•"/>
            </a:pPr>
            <a:r>
              <a:rPr lang="en-GB" sz="1500" dirty="0" smtClean="0"/>
              <a:t>Use the pubsub pattern for communication with components outside the widget. Pubsub pattern is good for avoiding hard coupling the widget with the rest of the portal, but it still is some sort of coupling and should be used with caution.</a:t>
            </a:r>
          </a:p>
          <a:p>
            <a:pPr marL="171450" indent="-171450">
              <a:buFont typeface="Arial" panose="020B0604020202020204" pitchFamily="34" charset="0"/>
              <a:buChar char="•"/>
            </a:pPr>
            <a:r>
              <a:rPr lang="en-GB" sz="1500" dirty="0" smtClean="0"/>
              <a:t>Don't use pubsub for UI logic. For example if you need to press a button somewhere else in the page and make the widget appear, this should not be solved with pubsub. (</a:t>
            </a:r>
            <a:r>
              <a:rPr lang="en-GB" sz="1500" b="1" dirty="0" smtClean="0"/>
              <a:t>chromes</a:t>
            </a:r>
            <a:r>
              <a:rPr lang="en-GB" sz="1500" dirty="0" smtClean="0"/>
              <a:t>, </a:t>
            </a:r>
            <a:r>
              <a:rPr lang="en-GB" sz="1500" b="1" dirty="0" smtClean="0"/>
              <a:t>containers</a:t>
            </a:r>
            <a:r>
              <a:rPr lang="en-GB" sz="1500" dirty="0" smtClean="0"/>
              <a:t> and </a:t>
            </a:r>
            <a:r>
              <a:rPr lang="en-GB" sz="1500" b="1" dirty="0" smtClean="0"/>
              <a:t>perspectives ( </a:t>
            </a:r>
            <a:r>
              <a:rPr lang="en-GB" sz="1500" b="0" i="0" kern="1200" dirty="0" smtClean="0">
                <a:solidFill>
                  <a:schemeClr val="tx1"/>
                </a:solidFill>
                <a:effectLst/>
                <a:latin typeface="+mn-lt"/>
                <a:ea typeface="+mn-ea"/>
                <a:cs typeface="+mn-cs"/>
              </a:rPr>
              <a:t>Maximized,</a:t>
            </a:r>
            <a:r>
              <a:rPr lang="en-GB" sz="1500" b="0" i="0" kern="1200" baseline="0" dirty="0" smtClean="0">
                <a:solidFill>
                  <a:schemeClr val="tx1"/>
                </a:solidFill>
                <a:effectLst/>
                <a:latin typeface="+mn-lt"/>
                <a:ea typeface="+mn-ea"/>
                <a:cs typeface="+mn-cs"/>
              </a:rPr>
              <a:t> Widget – default, Minimized </a:t>
            </a:r>
            <a:r>
              <a:rPr lang="en-GB" sz="1500" b="1" dirty="0" smtClean="0"/>
              <a:t>)</a:t>
            </a:r>
            <a:r>
              <a:rPr lang="en-GB" sz="1500" dirty="0" smtClean="0"/>
              <a:t> are options for solving this problem).</a:t>
            </a:r>
          </a:p>
          <a:p>
            <a:pPr marL="171450" indent="-171450">
              <a:buFont typeface="Arial" panose="020B0604020202020204" pitchFamily="34" charset="0"/>
              <a:buChar char="•"/>
            </a:pPr>
            <a:r>
              <a:rPr lang="en-GB" sz="1500" dirty="0" smtClean="0"/>
              <a:t>When using subscribe, make sure your widget works without it. Lets assume you have 2 widgets: Filters widget and List widget. The List widget "listens" to a channel that the Filter widget publishes the filter changed event to. The List widget should in any case have some default settings for getting data, even if the Filter widget is not present in the page.</a:t>
            </a:r>
          </a:p>
          <a:p>
            <a:pPr marL="171450" indent="-171450">
              <a:buFont typeface="Arial" panose="020B0604020202020204" pitchFamily="34" charset="0"/>
              <a:buChar char="•"/>
            </a:pPr>
            <a:r>
              <a:rPr lang="en-GB" sz="1500" dirty="0" smtClean="0"/>
              <a:t>When you publish an event, pass along all the data. Don't depend on DOM or any other structure for pulling the data.</a:t>
            </a:r>
          </a:p>
          <a:p>
            <a:pPr marL="171450" indent="-171450">
              <a:buFont typeface="Arial" panose="020B0604020202020204" pitchFamily="34" charset="0"/>
              <a:buChar char="•"/>
            </a:pPr>
            <a:r>
              <a:rPr lang="en-GB" sz="1500" dirty="0" smtClean="0"/>
              <a:t>Pubsub is stateless and without any history information and should be treated as such (pass all the data needed with each publish, don't rely on previous states)</a:t>
            </a:r>
          </a:p>
          <a:p>
            <a:endParaRPr lang="en-GB" sz="1500"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37</a:t>
            </a:fld>
            <a:endParaRPr lang="en-US"/>
          </a:p>
        </p:txBody>
      </p:sp>
    </p:spTree>
    <p:extLst>
      <p:ext uri="{BB962C8B-B14F-4D97-AF65-F5344CB8AC3E}">
        <p14:creationId xmlns:p14="http://schemas.microsoft.com/office/powerpoint/2010/main" xmlns="" val="2690174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your time with this exercise</a:t>
            </a:r>
            <a:r>
              <a:rPr lang="en-US" baseline="0" dirty="0" smtClean="0"/>
              <a:t>. Be very careful that the outcome is 100% according to the cookbook, explaining practices along the way, base on the mistakes they make. Even the little things, like hardcoding strings in the </a:t>
            </a:r>
            <a:r>
              <a:rPr lang="en-US" baseline="0" dirty="0" err="1" smtClean="0"/>
              <a:t>js</a:t>
            </a:r>
            <a:r>
              <a:rPr lang="en-US" baseline="0" dirty="0" smtClean="0"/>
              <a:t> code.</a:t>
            </a:r>
          </a:p>
        </p:txBody>
      </p:sp>
      <p:sp>
        <p:nvSpPr>
          <p:cNvPr id="4" name="Slide Number Placeholder 3"/>
          <p:cNvSpPr>
            <a:spLocks noGrp="1"/>
          </p:cNvSpPr>
          <p:nvPr>
            <p:ph type="sldNum" sz="quarter" idx="10"/>
          </p:nvPr>
        </p:nvSpPr>
        <p:spPr/>
        <p:txBody>
          <a:bodyPr/>
          <a:lstStyle/>
          <a:p>
            <a:fld id="{961E29FC-A785-1D40-BBA7-278D4149D253}" type="slidenum">
              <a:rPr lang="en-US" smtClean="0"/>
              <a:pPr/>
              <a:t>38</a:t>
            </a:fld>
            <a:endParaRPr lang="en-US"/>
          </a:p>
        </p:txBody>
      </p:sp>
    </p:spTree>
    <p:extLst>
      <p:ext uri="{BB962C8B-B14F-4D97-AF65-F5344CB8AC3E}">
        <p14:creationId xmlns:p14="http://schemas.microsoft.com/office/powerpoint/2010/main" xmlns="" val="3781045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going into</a:t>
            </a:r>
            <a:r>
              <a:rPr lang="en-US" baseline="0" dirty="0" smtClean="0"/>
              <a:t> styling, you need to explain a couple of things:</a:t>
            </a:r>
          </a:p>
          <a:p>
            <a:endParaRPr lang="en-US" baseline="0" dirty="0" smtClean="0"/>
          </a:p>
          <a:p>
            <a:pPr marL="228600" indent="-228600">
              <a:buAutoNum type="arabicParenR"/>
            </a:pPr>
            <a:r>
              <a:rPr lang="en-US" baseline="0" dirty="0" smtClean="0"/>
              <a:t>Backbase Themes</a:t>
            </a:r>
          </a:p>
          <a:p>
            <a:pPr marL="0" indent="0">
              <a:buNone/>
            </a:pPr>
            <a:r>
              <a:rPr lang="en-US" baseline="0" dirty="0" smtClean="0"/>
              <a:t>What the server is, and how our themes are based on Bootstrap/LESS, but they can be built with any other preprocessor or plain CSS</a:t>
            </a:r>
          </a:p>
          <a:p>
            <a:pPr marL="0" indent="0">
              <a:buNone/>
            </a:pPr>
            <a:endParaRPr lang="en-US" baseline="0" dirty="0" smtClean="0"/>
          </a:p>
          <a:p>
            <a:pPr marL="0" indent="0">
              <a:buNone/>
            </a:pPr>
            <a:r>
              <a:rPr lang="en-US" sz="1200" b="0" i="0" kern="1200" dirty="0" err="1" smtClean="0">
                <a:solidFill>
                  <a:schemeClr val="tx1"/>
                </a:solidFill>
                <a:latin typeface="+mn-lt"/>
                <a:ea typeface="+mn-ea"/>
                <a:cs typeface="+mn-cs"/>
              </a:rPr>
              <a:t>Launchpad</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Theming</a:t>
            </a:r>
            <a:r>
              <a:rPr lang="en-US" sz="1200" b="0" i="0" kern="1200" dirty="0" smtClean="0">
                <a:solidFill>
                  <a:schemeClr val="tx1"/>
                </a:solidFill>
                <a:latin typeface="+mn-lt"/>
                <a:ea typeface="+mn-ea"/>
                <a:cs typeface="+mn-cs"/>
              </a:rPr>
              <a:t> is based on the code of </a:t>
            </a:r>
            <a:r>
              <a:rPr lang="en-US" sz="1200" b="0" i="0" u="none" strike="noStrike" kern="1200" dirty="0" smtClean="0">
                <a:solidFill>
                  <a:schemeClr val="tx1"/>
                </a:solidFill>
                <a:latin typeface="+mn-lt"/>
                <a:ea typeface="+mn-ea"/>
                <a:cs typeface="+mn-cs"/>
                <a:hlinkClick r:id="rId3"/>
              </a:rPr>
              <a:t>Twitter Bootstrap</a:t>
            </a:r>
            <a:r>
              <a:rPr lang="en-US" sz="1200" b="0" i="0" kern="1200" dirty="0" smtClean="0">
                <a:solidFill>
                  <a:schemeClr val="tx1"/>
                </a:solidFill>
                <a:latin typeface="+mn-lt"/>
                <a:ea typeface="+mn-ea"/>
                <a:cs typeface="+mn-cs"/>
              </a:rPr>
              <a:t>. If you are familiar with Twitter Bootstrap you are already largely familiar with </a:t>
            </a:r>
            <a:r>
              <a:rPr lang="en-US" sz="1200" b="0" i="0" kern="1200" dirty="0" err="1" smtClean="0">
                <a:solidFill>
                  <a:schemeClr val="tx1"/>
                </a:solidFill>
                <a:latin typeface="+mn-lt"/>
                <a:ea typeface="+mn-ea"/>
                <a:cs typeface="+mn-cs"/>
              </a:rPr>
              <a:t>Launchpad</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Theming</a:t>
            </a:r>
            <a:endParaRPr lang="en-US" baseline="0" dirty="0" smtClean="0"/>
          </a:p>
          <a:p>
            <a:pPr marL="0" indent="0">
              <a:buNone/>
            </a:pPr>
            <a:endParaRPr lang="en-US" baseline="0" dirty="0" smtClean="0"/>
          </a:p>
          <a:p>
            <a:pPr marL="0" indent="0">
              <a:buNone/>
            </a:pPr>
            <a:r>
              <a:rPr lang="en-US" sz="1200" b="0" i="0" kern="1200" dirty="0" err="1" smtClean="0">
                <a:solidFill>
                  <a:schemeClr val="tx1"/>
                </a:solidFill>
                <a:latin typeface="+mn-lt"/>
                <a:ea typeface="+mn-ea"/>
                <a:cs typeface="+mn-cs"/>
              </a:rPr>
              <a:t>Launchpad</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Theming</a:t>
            </a:r>
            <a:r>
              <a:rPr lang="en-US" sz="1200" b="0" i="0" kern="1200" dirty="0" smtClean="0">
                <a:solidFill>
                  <a:schemeClr val="tx1"/>
                </a:solidFill>
                <a:latin typeface="+mn-lt"/>
                <a:ea typeface="+mn-ea"/>
                <a:cs typeface="+mn-cs"/>
              </a:rPr>
              <a:t> builds upon Twitter Bootstrap by adding additional styling for components which are specific to a Backbase Portal environment. All </a:t>
            </a:r>
            <a:r>
              <a:rPr lang="en-US" sz="1200" b="0" i="0" kern="1200" dirty="0" err="1" smtClean="0">
                <a:solidFill>
                  <a:schemeClr val="tx1"/>
                </a:solidFill>
                <a:latin typeface="+mn-lt"/>
                <a:ea typeface="+mn-ea"/>
                <a:cs typeface="+mn-cs"/>
              </a:rPr>
              <a:t>Launchpad</a:t>
            </a:r>
            <a:r>
              <a:rPr lang="en-US" sz="1200" b="0" i="0" kern="1200" dirty="0" smtClean="0">
                <a:solidFill>
                  <a:schemeClr val="tx1"/>
                </a:solidFill>
                <a:latin typeface="+mn-lt"/>
                <a:ea typeface="+mn-ea"/>
                <a:cs typeface="+mn-cs"/>
              </a:rPr>
              <a:t> specific class names begin with the prefix </a:t>
            </a:r>
            <a:r>
              <a:rPr lang="en-US" dirty="0" err="1" smtClean="0"/>
              <a:t>lp</a:t>
            </a:r>
            <a:r>
              <a:rPr lang="en-US" dirty="0" smtClean="0"/>
              <a:t>-</a:t>
            </a:r>
            <a:r>
              <a:rPr lang="en-US" sz="1200" b="0" i="0" kern="1200" dirty="0" smtClean="0">
                <a:solidFill>
                  <a:schemeClr val="tx1"/>
                </a:solidFill>
                <a:latin typeface="+mn-lt"/>
                <a:ea typeface="+mn-ea"/>
                <a:cs typeface="+mn-cs"/>
              </a:rPr>
              <a:t>, so they can be easily distinguished from the class names which mirror Twitter Bootstrap</a:t>
            </a:r>
            <a:endParaRPr lang="en-US" baseline="0" dirty="0" smtClean="0"/>
          </a:p>
          <a:p>
            <a:pPr marL="0" indent="0">
              <a:buNone/>
            </a:pPr>
            <a:endParaRPr lang="en-US" baseline="0" dirty="0" smtClean="0"/>
          </a:p>
          <a:p>
            <a:pPr marL="0" indent="0">
              <a:buNone/>
            </a:pPr>
            <a:r>
              <a:rPr lang="en-US" baseline="0" dirty="0" smtClean="0"/>
              <a:t>2) What to put in theme, and what in the widget itself</a:t>
            </a:r>
          </a:p>
          <a:p>
            <a:pPr marL="0" indent="0">
              <a:buNone/>
            </a:pPr>
            <a:r>
              <a:rPr lang="en-US" baseline="0" dirty="0" smtClean="0"/>
              <a:t>Talk about OOCSS, reusable components. </a:t>
            </a:r>
          </a:p>
          <a:p>
            <a:pPr marL="0" indent="0">
              <a:buNone/>
            </a:pPr>
            <a:endParaRPr lang="en-US" baseline="0" dirty="0" smtClean="0"/>
          </a:p>
          <a:p>
            <a:pPr marL="0" indent="0">
              <a:buNone/>
            </a:pPr>
            <a:r>
              <a:rPr lang="en-US" baseline="0" dirty="0" smtClean="0"/>
              <a:t>As a rule of the thumb, any of the following is theme related:</a:t>
            </a:r>
          </a:p>
          <a:p>
            <a:pPr marL="171450" indent="-171450">
              <a:buFont typeface="Arial" panose="020B0604020202020204" pitchFamily="34" charset="0"/>
              <a:buChar char="•"/>
            </a:pPr>
            <a:r>
              <a:rPr lang="en-GB" dirty="0" smtClean="0"/>
              <a:t>typography (font styles on headings and paragraphs, related </a:t>
            </a:r>
            <a:r>
              <a:rPr lang="en-GB" dirty="0" err="1" smtClean="0"/>
              <a:t>colors</a:t>
            </a:r>
            <a:r>
              <a:rPr lang="en-GB" dirty="0" smtClean="0"/>
              <a:t>)</a:t>
            </a:r>
          </a:p>
          <a:p>
            <a:pPr marL="171450" indent="-171450">
              <a:buFont typeface="Arial" panose="020B0604020202020204" pitchFamily="34" charset="0"/>
              <a:buChar char="•"/>
            </a:pPr>
            <a:r>
              <a:rPr lang="en-GB" dirty="0" smtClean="0"/>
              <a:t>form elements (any styles on inputs, dropdowns, checkboxes </a:t>
            </a:r>
            <a:r>
              <a:rPr lang="en-GB" dirty="0" err="1" smtClean="0"/>
              <a:t>etc</a:t>
            </a:r>
            <a:r>
              <a:rPr lang="en-GB" dirty="0" smtClean="0"/>
              <a:t>)</a:t>
            </a:r>
          </a:p>
          <a:p>
            <a:pPr marL="171450" indent="-171450">
              <a:buFont typeface="Arial" panose="020B0604020202020204" pitchFamily="34" charset="0"/>
              <a:buChar char="•"/>
            </a:pPr>
            <a:r>
              <a:rPr lang="en-GB" dirty="0" smtClean="0"/>
              <a:t>links and buttons</a:t>
            </a:r>
          </a:p>
          <a:p>
            <a:pPr marL="171450" indent="-171450">
              <a:buFont typeface="Arial" panose="020B0604020202020204" pitchFamily="34" charset="0"/>
              <a:buChar char="•"/>
            </a:pPr>
            <a:r>
              <a:rPr lang="en-GB" dirty="0" smtClean="0"/>
              <a:t>navigation elements, breadcrumbs</a:t>
            </a:r>
          </a:p>
          <a:p>
            <a:pPr marL="171450" indent="-171450">
              <a:buFont typeface="Arial" panose="020B0604020202020204" pitchFamily="34" charset="0"/>
              <a:buChar char="•"/>
            </a:pPr>
            <a:r>
              <a:rPr lang="en-GB" dirty="0" smtClean="0"/>
              <a:t>grid system</a:t>
            </a:r>
          </a:p>
          <a:p>
            <a:pPr marL="171450" indent="-171450">
              <a:buFont typeface="Arial" panose="020B0604020202020204" pitchFamily="34" charset="0"/>
              <a:buChar char="•"/>
            </a:pPr>
            <a:r>
              <a:rPr lang="en-GB" dirty="0" smtClean="0"/>
              <a:t>specific helper classes (</a:t>
            </a:r>
            <a:r>
              <a:rPr lang="en-GB" dirty="0" err="1" smtClean="0"/>
              <a:t>eg</a:t>
            </a:r>
            <a:r>
              <a:rPr lang="en-GB" dirty="0" smtClean="0"/>
              <a:t>. </a:t>
            </a:r>
            <a:r>
              <a:rPr lang="en-GB" dirty="0" err="1" smtClean="0"/>
              <a:t>clearfix</a:t>
            </a:r>
            <a:r>
              <a:rPr lang="en-GB" dirty="0" smtClean="0"/>
              <a:t>, hidden </a:t>
            </a:r>
            <a:r>
              <a:rPr lang="en-GB" dirty="0" err="1" smtClean="0"/>
              <a:t>etc</a:t>
            </a:r>
            <a:r>
              <a:rPr lang="en-GB" dirty="0" smtClean="0"/>
              <a:t>)</a:t>
            </a:r>
          </a:p>
          <a:p>
            <a:pPr marL="0" indent="0">
              <a:buNone/>
            </a:pPr>
            <a:endParaRPr lang="en-GB"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40</a:t>
            </a:fld>
            <a:endParaRPr lang="en-US"/>
          </a:p>
        </p:txBody>
      </p:sp>
    </p:spTree>
    <p:extLst>
      <p:ext uri="{BB962C8B-B14F-4D97-AF65-F5344CB8AC3E}">
        <p14:creationId xmlns:p14="http://schemas.microsoft.com/office/powerpoint/2010/main" xmlns="" val="2214160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1200" b="0" dirty="0" smtClean="0">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b="0" dirty="0" smtClean="0">
                <a:latin typeface="+mn-lt"/>
                <a:ea typeface="Calibri"/>
                <a:cs typeface="Calibri"/>
                <a:sym typeface="Calibri"/>
              </a:rPr>
              <a:t>Boot</a:t>
            </a:r>
            <a:r>
              <a:rPr lang="en-US" sz="1200" b="0" baseline="0" dirty="0" smtClean="0">
                <a:latin typeface="+mn-lt"/>
                <a:ea typeface="Calibri"/>
                <a:cs typeface="Calibri"/>
                <a:sym typeface="Calibri"/>
              </a:rPr>
              <a:t> Strap library is by default included in Backbase.</a:t>
            </a:r>
            <a:endParaRPr lang="en-US" sz="1200" b="0" dirty="0" smtClean="0">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1200" b="0" dirty="0" smtClean="0">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b="0" dirty="0" smtClean="0">
                <a:latin typeface="+mn-lt"/>
                <a:ea typeface="Calibri"/>
                <a:cs typeface="Calibri"/>
                <a:sym typeface="Calibri"/>
              </a:rPr>
              <a:t>On the root of theme-retail folder</a:t>
            </a:r>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1200" b="1" dirty="0" smtClean="0">
              <a:latin typeface="+mn-lt"/>
              <a:ea typeface="Calibri"/>
              <a:cs typeface="Calibri"/>
              <a:sym typeface="Calibri"/>
            </a:endParaRPr>
          </a:p>
          <a:p>
            <a:pPr lvl="0">
              <a:lnSpc>
                <a:spcPct val="100000"/>
              </a:lnSpc>
              <a:defRPr sz="1800"/>
            </a:pPr>
            <a:r>
              <a:rPr lang="en-US" sz="1200" b="0" dirty="0" smtClean="0">
                <a:latin typeface="+mn-lt"/>
                <a:ea typeface="Calibri"/>
                <a:cs typeface="Calibri"/>
                <a:sym typeface="Calibri"/>
              </a:rPr>
              <a:t>-</a:t>
            </a:r>
            <a:r>
              <a:rPr lang="en-US" sz="1200" b="0" baseline="0" dirty="0" smtClean="0">
                <a:latin typeface="+mn-lt"/>
                <a:ea typeface="Calibri"/>
                <a:cs typeface="Calibri"/>
                <a:sym typeface="Calibri"/>
              </a:rPr>
              <a:t> </a:t>
            </a:r>
            <a:r>
              <a:rPr lang="en-US" sz="1200" b="1" dirty="0" smtClean="0">
                <a:latin typeface="+mn-lt"/>
                <a:ea typeface="Calibri"/>
                <a:cs typeface="Calibri"/>
                <a:sym typeface="Calibri"/>
              </a:rPr>
              <a:t>Bower install</a:t>
            </a:r>
          </a:p>
          <a:p>
            <a:pPr lvl="0">
              <a:lnSpc>
                <a:spcPct val="100000"/>
              </a:lnSpc>
              <a:defRPr sz="1800"/>
            </a:pPr>
            <a:r>
              <a:rPr lang="en-US" sz="1200" dirty="0" smtClean="0">
                <a:latin typeface="+mn-lt"/>
                <a:ea typeface="Calibri"/>
                <a:cs typeface="Calibri"/>
                <a:sym typeface="Calibri"/>
              </a:rPr>
              <a:t>- bb theme-build</a:t>
            </a:r>
          </a:p>
          <a:p>
            <a:pPr lvl="0">
              <a:lnSpc>
                <a:spcPct val="100000"/>
              </a:lnSpc>
              <a:defRPr sz="1800"/>
            </a:pPr>
            <a:r>
              <a:rPr lang="en-US" sz="1200" dirty="0" smtClean="0">
                <a:latin typeface="+mn-lt"/>
                <a:ea typeface="Calibri"/>
                <a:cs typeface="Calibri"/>
                <a:sym typeface="Calibri"/>
              </a:rPr>
              <a:t>- bb import-item</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a:t>
            </a:r>
          </a:p>
          <a:p>
            <a:pPr lvl="0">
              <a:lnSpc>
                <a:spcPct val="100000"/>
              </a:lnSpc>
              <a:defRPr sz="1800"/>
            </a:pPr>
            <a:r>
              <a:rPr lang="en-US" sz="1200" dirty="0" smtClean="0">
                <a:latin typeface="+mn-lt"/>
                <a:ea typeface="Calibri"/>
                <a:cs typeface="Calibri"/>
                <a:sym typeface="Calibri"/>
              </a:rPr>
              <a:t>Explanation about how </a:t>
            </a:r>
            <a:r>
              <a:rPr lang="en-US" sz="1200" dirty="0" err="1" smtClean="0">
                <a:latin typeface="+mn-lt"/>
                <a:ea typeface="Calibri"/>
                <a:cs typeface="Calibri"/>
                <a:sym typeface="Calibri"/>
              </a:rPr>
              <a:t>launchpad</a:t>
            </a:r>
            <a:r>
              <a:rPr lang="en-US" sz="1200" dirty="0" smtClean="0">
                <a:latin typeface="+mn-lt"/>
                <a:ea typeface="Calibri"/>
                <a:cs typeface="Calibri"/>
                <a:sym typeface="Calibri"/>
              </a:rPr>
              <a:t> themes are setup in lp11</a:t>
            </a:r>
          </a:p>
          <a:p>
            <a:pPr lvl="0">
              <a:lnSpc>
                <a:spcPct val="100000"/>
              </a:lnSpc>
              <a:defRPr sz="1800"/>
            </a:pPr>
            <a:endParaRPr lang="en-US" sz="1200" dirty="0" smtClean="0">
              <a:latin typeface="+mn-lt"/>
              <a:ea typeface="Calibri"/>
              <a:cs typeface="Calibri"/>
              <a:sym typeface="Calibri"/>
            </a:endParaRPr>
          </a:p>
          <a:p>
            <a:pPr marL="160421" lvl="0" indent="-160421">
              <a:lnSpc>
                <a:spcPct val="100000"/>
              </a:lnSpc>
              <a:buSzPct val="100000"/>
              <a:buAutoNum type="arabicPeriod"/>
              <a:defRPr sz="1800"/>
            </a:pPr>
            <a:r>
              <a:rPr lang="en-US" sz="1200" dirty="0" smtClean="0">
                <a:latin typeface="+mn-lt"/>
                <a:ea typeface="Calibri"/>
                <a:cs typeface="Calibri"/>
                <a:sym typeface="Calibri"/>
              </a:rPr>
              <a:t>First of all, if they do not have gulp installed, they need to run : </a:t>
            </a:r>
            <a:r>
              <a:rPr lang="en-US" sz="1200" b="1" dirty="0" err="1" smtClean="0">
                <a:latin typeface="+mn-lt"/>
                <a:ea typeface="Calibri"/>
                <a:cs typeface="Calibri"/>
                <a:sym typeface="Calibri"/>
              </a:rPr>
              <a:t>npm</a:t>
            </a:r>
            <a:r>
              <a:rPr lang="en-US" sz="1200" b="1" dirty="0" smtClean="0">
                <a:latin typeface="+mn-lt"/>
                <a:ea typeface="Calibri"/>
                <a:cs typeface="Calibri"/>
                <a:sym typeface="Calibri"/>
              </a:rPr>
              <a:t> install -g gulp</a:t>
            </a:r>
            <a:r>
              <a:rPr lang="en-US" sz="1200" dirty="0" smtClean="0">
                <a:latin typeface="+mn-lt"/>
                <a:ea typeface="Calibri"/>
                <a:cs typeface="Calibri"/>
                <a:sym typeface="Calibri"/>
              </a:rPr>
              <a:t> (this can be done from the terminal in any path, and it only needs to be done once for a given computer)</a:t>
            </a:r>
          </a:p>
          <a:p>
            <a:pPr marL="160421" lvl="0" indent="-160421">
              <a:lnSpc>
                <a:spcPct val="100000"/>
              </a:lnSpc>
              <a:buSzPct val="100000"/>
              <a:buAutoNum type="arabicPeriod"/>
              <a:defRPr sz="1800"/>
            </a:pPr>
            <a:r>
              <a:rPr lang="en-US" sz="1200" dirty="0" smtClean="0">
                <a:latin typeface="+mn-lt"/>
                <a:ea typeface="Calibri"/>
                <a:cs typeface="Calibri"/>
                <a:sym typeface="Calibri"/>
              </a:rPr>
              <a:t>Then, they need to navigate to the </a:t>
            </a:r>
            <a:r>
              <a:rPr lang="en-US" sz="1200" dirty="0" err="1" smtClean="0">
                <a:latin typeface="+mn-lt"/>
                <a:ea typeface="Calibri"/>
                <a:cs typeface="Calibri"/>
                <a:sym typeface="Calibri"/>
              </a:rPr>
              <a:t>launchpad</a:t>
            </a:r>
            <a:r>
              <a:rPr lang="en-US" sz="1200" dirty="0" smtClean="0">
                <a:latin typeface="+mn-lt"/>
                <a:ea typeface="Calibri"/>
                <a:cs typeface="Calibri"/>
                <a:sym typeface="Calibri"/>
              </a:rPr>
              <a:t>-theme folder and type </a:t>
            </a:r>
            <a:r>
              <a:rPr lang="en-US" sz="1200" b="1" dirty="0" err="1" smtClean="0">
                <a:latin typeface="+mn-lt"/>
                <a:ea typeface="Calibri"/>
                <a:cs typeface="Calibri"/>
                <a:sym typeface="Calibri"/>
              </a:rPr>
              <a:t>npm</a:t>
            </a:r>
            <a:r>
              <a:rPr lang="en-US" sz="1200" b="1" dirty="0" smtClean="0">
                <a:latin typeface="+mn-lt"/>
                <a:ea typeface="Calibri"/>
                <a:cs typeface="Calibri"/>
                <a:sym typeface="Calibri"/>
              </a:rPr>
              <a:t> </a:t>
            </a:r>
            <a:r>
              <a:rPr lang="en-US" sz="1200" b="1" dirty="0" err="1" smtClean="0">
                <a:latin typeface="+mn-lt"/>
                <a:ea typeface="Calibri"/>
                <a:cs typeface="Calibri"/>
                <a:sym typeface="Calibri"/>
              </a:rPr>
              <a:t>i</a:t>
            </a:r>
            <a:r>
              <a:rPr lang="en-US" sz="1200" dirty="0" smtClean="0">
                <a:latin typeface="+mn-lt"/>
                <a:ea typeface="Calibri"/>
                <a:cs typeface="Calibri"/>
                <a:sym typeface="Calibri"/>
              </a:rPr>
              <a:t> to install the dependencies needed by Launchpad to run the tasks (this needs to be done once per project)</a:t>
            </a:r>
          </a:p>
          <a:p>
            <a:pPr marL="160421" lvl="0" indent="-160421">
              <a:lnSpc>
                <a:spcPct val="100000"/>
              </a:lnSpc>
              <a:buSzPct val="100000"/>
              <a:buAutoNum type="arabicPeriod"/>
              <a:defRPr sz="1800"/>
            </a:pPr>
            <a:r>
              <a:rPr lang="en-US" sz="1200" dirty="0" smtClean="0">
                <a:latin typeface="+mn-lt"/>
                <a:ea typeface="Calibri"/>
                <a:cs typeface="Calibri"/>
                <a:sym typeface="Calibri"/>
              </a:rPr>
              <a:t>Finally, they have two commands available:</a:t>
            </a:r>
          </a:p>
          <a:p>
            <a:pPr marL="501315" lvl="1" indent="-120315">
              <a:lnSpc>
                <a:spcPct val="100000"/>
              </a:lnSpc>
              <a:buSzPct val="100000"/>
              <a:buChar char="•"/>
              <a:defRPr sz="1800"/>
            </a:pPr>
            <a:r>
              <a:rPr lang="en-US" sz="1200" b="1" dirty="0" smtClean="0">
                <a:latin typeface="+mn-lt"/>
                <a:ea typeface="Calibri"/>
                <a:cs typeface="Calibri"/>
                <a:sym typeface="Calibri"/>
              </a:rPr>
              <a:t>gulp compile</a:t>
            </a:r>
            <a:r>
              <a:rPr lang="en-US" sz="1200" dirty="0" smtClean="0">
                <a:latin typeface="+mn-lt"/>
                <a:ea typeface="Calibri"/>
                <a:cs typeface="Calibri"/>
                <a:sym typeface="Calibri"/>
              </a:rPr>
              <a:t> (for a one time compile)</a:t>
            </a:r>
          </a:p>
          <a:p>
            <a:pPr marL="501315" lvl="1" indent="-120315">
              <a:lnSpc>
                <a:spcPct val="100000"/>
              </a:lnSpc>
              <a:buSzPct val="100000"/>
              <a:buChar char="•"/>
              <a:defRPr sz="1800"/>
            </a:pPr>
            <a:r>
              <a:rPr lang="en-US" sz="1200" b="1" dirty="0" smtClean="0">
                <a:latin typeface="+mn-lt"/>
                <a:ea typeface="Calibri"/>
                <a:cs typeface="Calibri"/>
                <a:sym typeface="Calibri"/>
              </a:rPr>
              <a:t>gulp watch</a:t>
            </a:r>
            <a:r>
              <a:rPr lang="en-US" sz="1200" dirty="0" smtClean="0">
                <a:latin typeface="+mn-lt"/>
                <a:ea typeface="Calibri"/>
                <a:cs typeface="Calibri"/>
                <a:sym typeface="Calibri"/>
              </a:rPr>
              <a:t> (to watch for changes and automatically re compile)</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Show them the folder structure. Explain what files they need to change, and how to create a new theme (copying the folder).</a:t>
            </a:r>
          </a:p>
          <a:p>
            <a:pPr lvl="0">
              <a:lnSpc>
                <a:spcPct val="100000"/>
              </a:lnSpc>
              <a:defRPr sz="1800"/>
            </a:pPr>
            <a:endParaRPr lang="en-US" sz="1200" dirty="0" smtClean="0">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latin typeface="+mn-lt"/>
                <a:ea typeface="Calibri"/>
                <a:cs typeface="Calibri"/>
                <a:sym typeface="Calibri"/>
              </a:rPr>
              <a:t>Open the </a:t>
            </a:r>
            <a:r>
              <a:rPr lang="en-GB" sz="1200" dirty="0" smtClean="0"/>
              <a:t>statics/collection/</a:t>
            </a:r>
            <a:r>
              <a:rPr lang="en-GB" sz="1200" dirty="0" err="1" smtClean="0"/>
              <a:t>bower_components</a:t>
            </a:r>
            <a:r>
              <a:rPr lang="en-GB" sz="1200" dirty="0" smtClean="0"/>
              <a:t>/template-</a:t>
            </a:r>
            <a:r>
              <a:rPr lang="en-GB" sz="1200" dirty="0" err="1" smtClean="0"/>
              <a:t>launchpad</a:t>
            </a:r>
            <a:r>
              <a:rPr lang="en-GB" sz="1200" dirty="0" smtClean="0"/>
              <a:t>-page/templates/</a:t>
            </a:r>
            <a:r>
              <a:rPr lang="en-GB" sz="1200" dirty="0" err="1" smtClean="0"/>
              <a:t>launchpad-page.soy</a:t>
            </a:r>
            <a:r>
              <a:rPr lang="en-GB" sz="1200" dirty="0" smtClean="0"/>
              <a:t> </a:t>
            </a:r>
            <a:r>
              <a:rPr lang="en-US" sz="1200" dirty="0" smtClean="0">
                <a:latin typeface="+mn-lt"/>
                <a:ea typeface="Calibri"/>
                <a:cs typeface="Calibri"/>
                <a:sym typeface="Calibri"/>
              </a:rPr>
              <a:t> and show them how the styles are loaded. - </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Add </a:t>
            </a:r>
            <a:r>
              <a:rPr lang="en-US" sz="1200" dirty="0" err="1" smtClean="0">
                <a:latin typeface="+mn-lt"/>
                <a:ea typeface="Calibri"/>
                <a:cs typeface="Calibri"/>
                <a:sym typeface="Calibri"/>
              </a:rPr>
              <a:t>themeName</a:t>
            </a:r>
            <a:r>
              <a:rPr lang="en-US" sz="1200" dirty="0" smtClean="0">
                <a:latin typeface="+mn-lt"/>
                <a:ea typeface="Calibri"/>
                <a:cs typeface="Calibri"/>
                <a:sym typeface="Calibri"/>
              </a:rPr>
              <a:t> property to the master page, if it’s not there by default.</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Explain the </a:t>
            </a:r>
            <a:r>
              <a:rPr lang="en-US" sz="1200" dirty="0" err="1" smtClean="0">
                <a:latin typeface="+mn-lt"/>
                <a:ea typeface="Calibri"/>
                <a:cs typeface="Calibri"/>
                <a:sym typeface="Calibri"/>
              </a:rPr>
              <a:t>themeName</a:t>
            </a:r>
            <a:r>
              <a:rPr lang="en-US" sz="1200" dirty="0" smtClean="0">
                <a:latin typeface="+mn-lt"/>
                <a:ea typeface="Calibri"/>
                <a:cs typeface="Calibri"/>
                <a:sym typeface="Calibri"/>
              </a:rPr>
              <a:t> property and how to change themes</a:t>
            </a:r>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41</a:t>
            </a:fld>
            <a:endParaRPr lang="en-US"/>
          </a:p>
        </p:txBody>
      </p:sp>
    </p:spTree>
    <p:extLst>
      <p:ext uri="{BB962C8B-B14F-4D97-AF65-F5344CB8AC3E}">
        <p14:creationId xmlns:p14="http://schemas.microsoft.com/office/powerpoint/2010/main" xmlns="" val="406930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Step 1 = using core bootstrap styles, just in the markup, they shouldn’t need to add any CSS</a:t>
            </a:r>
          </a:p>
          <a:p>
            <a:r>
              <a:rPr lang="en-US" baseline="0" dirty="0" smtClean="0"/>
              <a:t>Step 2 = Change the theme variables and get what they want</a:t>
            </a:r>
          </a:p>
          <a:p>
            <a:r>
              <a:rPr lang="en-US" baseline="0" dirty="0" smtClean="0"/>
              <a:t>Step 3 = Creating some widget styles</a:t>
            </a:r>
          </a:p>
          <a:p>
            <a:r>
              <a:rPr lang="en-US" baseline="0" dirty="0" smtClean="0"/>
              <a:t>Step 4 = Create some theme styles</a:t>
            </a:r>
          </a:p>
        </p:txBody>
      </p:sp>
      <p:sp>
        <p:nvSpPr>
          <p:cNvPr id="4" name="Slide Number Placeholder 3"/>
          <p:cNvSpPr>
            <a:spLocks noGrp="1"/>
          </p:cNvSpPr>
          <p:nvPr>
            <p:ph type="sldNum" sz="quarter" idx="10"/>
          </p:nvPr>
        </p:nvSpPr>
        <p:spPr/>
        <p:txBody>
          <a:bodyPr/>
          <a:lstStyle/>
          <a:p>
            <a:fld id="{961E29FC-A785-1D40-BBA7-278D4149D253}" type="slidenum">
              <a:rPr lang="en-US" smtClean="0"/>
              <a:pPr/>
              <a:t>42</a:t>
            </a:fld>
            <a:endParaRPr lang="en-US"/>
          </a:p>
        </p:txBody>
      </p:sp>
    </p:spTree>
    <p:extLst>
      <p:ext uri="{BB962C8B-B14F-4D97-AF65-F5344CB8AC3E}">
        <p14:creationId xmlns:p14="http://schemas.microsoft.com/office/powerpoint/2010/main" xmlns="" val="3781045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43</a:t>
            </a:fld>
            <a:endParaRPr lang="en-US"/>
          </a:p>
        </p:txBody>
      </p:sp>
    </p:spTree>
    <p:extLst>
      <p:ext uri="{BB962C8B-B14F-4D97-AF65-F5344CB8AC3E}">
        <p14:creationId xmlns:p14="http://schemas.microsoft.com/office/powerpoint/2010/main" xmlns="" val="69339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Key points:</a:t>
            </a:r>
          </a:p>
          <a:p>
            <a:endParaRPr lang="en-US" u="sng" baseline="0" dirty="0" smtClean="0"/>
          </a:p>
          <a:p>
            <a:pPr marL="171450" indent="-171450">
              <a:buFont typeface="Arial"/>
              <a:buChar char="•"/>
            </a:pPr>
            <a:r>
              <a:rPr lang="en-US" b="1" u="none" baseline="0" dirty="0" smtClean="0"/>
              <a:t>Mini-applications</a:t>
            </a:r>
            <a:r>
              <a:rPr lang="en-US" u="none" baseline="0" dirty="0" smtClean="0"/>
              <a:t>: they contain logic and perform operations, which is different from a </a:t>
            </a:r>
            <a:r>
              <a:rPr lang="en-US" u="none" baseline="0" dirty="0" err="1" smtClean="0"/>
              <a:t>ui</a:t>
            </a:r>
            <a:r>
              <a:rPr lang="en-US" u="none" baseline="0" dirty="0" smtClean="0"/>
              <a:t> widget like those defined in </a:t>
            </a:r>
            <a:r>
              <a:rPr lang="en-US" u="none" baseline="0" dirty="0" err="1" smtClean="0"/>
              <a:t>jquery</a:t>
            </a:r>
            <a:r>
              <a:rPr lang="en-US" u="none" baseline="0" dirty="0" smtClean="0"/>
              <a:t> </a:t>
            </a:r>
            <a:r>
              <a:rPr lang="en-US" u="none" baseline="0" dirty="0" err="1" smtClean="0"/>
              <a:t>ui</a:t>
            </a:r>
            <a:r>
              <a:rPr lang="en-US" u="none" baseline="0" dirty="0" smtClean="0"/>
              <a:t>, or in bootstrap</a:t>
            </a:r>
          </a:p>
          <a:p>
            <a:pPr marL="171450" indent="-171450">
              <a:buFont typeface="Arial"/>
              <a:buChar char="•"/>
            </a:pPr>
            <a:r>
              <a:rPr lang="en-US" b="1" u="none" baseline="0" dirty="0" smtClean="0"/>
              <a:t>Autonomous</a:t>
            </a:r>
            <a:r>
              <a:rPr lang="en-US" u="none" baseline="0" dirty="0" smtClean="0"/>
              <a:t>: they should work, by themselves in any page that you use them, without depending on other widgets to function properly. This doesn’t mean that they need to contain all the libraries used. They can depend on </a:t>
            </a:r>
            <a:r>
              <a:rPr lang="en-US" u="none" baseline="0" dirty="0" err="1" smtClean="0"/>
              <a:t>js</a:t>
            </a:r>
            <a:r>
              <a:rPr lang="en-US" u="none" baseline="0" dirty="0" smtClean="0"/>
              <a:t> libraries that exist in the global project scope</a:t>
            </a:r>
          </a:p>
          <a:p>
            <a:pPr marL="171450" indent="-171450">
              <a:buFont typeface="Arial"/>
              <a:buChar char="•"/>
            </a:pPr>
            <a:r>
              <a:rPr lang="en-US" b="1" u="none" baseline="0" dirty="0" smtClean="0"/>
              <a:t>Reusable</a:t>
            </a:r>
            <a:r>
              <a:rPr lang="en-US" u="none" baseline="0" dirty="0" smtClean="0"/>
              <a:t>: A widget is meant to be used multiple times, in different portals, in the same portal, and some times even in the same page. We need to keep this in mind while developing</a:t>
            </a:r>
          </a:p>
          <a:p>
            <a:pPr marL="171450" indent="-171450">
              <a:buFont typeface="Arial"/>
              <a:buChar char="•"/>
            </a:pPr>
            <a:r>
              <a:rPr lang="en-US" b="1" u="none" baseline="0" dirty="0" smtClean="0"/>
              <a:t>Business Logic</a:t>
            </a:r>
            <a:r>
              <a:rPr lang="en-US" u="none" baseline="0" dirty="0" smtClean="0"/>
              <a:t>: Widgets should contain business logic and minimal styling.</a:t>
            </a:r>
          </a:p>
        </p:txBody>
      </p:sp>
      <p:sp>
        <p:nvSpPr>
          <p:cNvPr id="4" name="Slide Number Placeholder 3"/>
          <p:cNvSpPr>
            <a:spLocks noGrp="1"/>
          </p:cNvSpPr>
          <p:nvPr>
            <p:ph type="sldNum" sz="quarter" idx="10"/>
          </p:nvPr>
        </p:nvSpPr>
        <p:spPr/>
        <p:txBody>
          <a:bodyPr/>
          <a:lstStyle/>
          <a:p>
            <a:fld id="{961E29FC-A785-1D40-BBA7-278D4149D253}" type="slidenum">
              <a:rPr lang="en-US" smtClean="0"/>
              <a:pPr/>
              <a:t>5</a:t>
            </a:fld>
            <a:endParaRPr lang="en-US"/>
          </a:p>
        </p:txBody>
      </p:sp>
    </p:spTree>
    <p:extLst>
      <p:ext uri="{BB962C8B-B14F-4D97-AF65-F5344CB8AC3E}">
        <p14:creationId xmlns:p14="http://schemas.microsoft.com/office/powerpoint/2010/main" xmlns="" val="151833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audience at this point are developers.</a:t>
            </a:r>
            <a:r>
              <a:rPr lang="en-US" baseline="0" dirty="0" smtClean="0"/>
              <a:t> They need to understand the advantages to them:</a:t>
            </a:r>
          </a:p>
          <a:p>
            <a:pPr marL="228600" indent="-228600">
              <a:buFont typeface="+mj-lt"/>
              <a:buAutoNum type="arabicPeriod"/>
            </a:pPr>
            <a:endParaRPr lang="en-US" baseline="0" dirty="0" smtClean="0"/>
          </a:p>
          <a:p>
            <a:pPr marL="228600" indent="-228600">
              <a:buFont typeface="+mj-lt"/>
              <a:buAutoNum type="arabicPeriod"/>
            </a:pPr>
            <a:r>
              <a:rPr lang="en-US" dirty="0" smtClean="0"/>
              <a:t>You</a:t>
            </a:r>
            <a:r>
              <a:rPr lang="en-US" baseline="0" dirty="0" smtClean="0"/>
              <a:t> create things that the business can re-use in different places, removing the need to code the same thing again and again.</a:t>
            </a:r>
          </a:p>
          <a:p>
            <a:pPr marL="228600" indent="-228600">
              <a:buFont typeface="+mj-lt"/>
              <a:buAutoNum type="arabicPeriod"/>
            </a:pPr>
            <a:r>
              <a:rPr lang="en-US" baseline="0" dirty="0" smtClean="0"/>
              <a:t>Easier to debug</a:t>
            </a:r>
            <a:r>
              <a:rPr lang="en-GB" baseline="0" dirty="0" smtClean="0"/>
              <a:t>, because you are debugging in a smaller scope</a:t>
            </a:r>
            <a:endParaRPr lang="en-US" baseline="0" dirty="0" smtClean="0"/>
          </a:p>
          <a:p>
            <a:pPr marL="228600" indent="-228600">
              <a:buFont typeface="+mj-lt"/>
              <a:buAutoNum type="arabicPeriod"/>
            </a:pPr>
            <a:r>
              <a:rPr lang="en-US" baseline="0" dirty="0" smtClean="0"/>
              <a:t>Logic is contained (mostly) within the widgets and not spread out within the application. Of course there are exceptions. Simply put: if you have a payment widget, you know that you will find most of the logic about making payments in there</a:t>
            </a:r>
          </a:p>
          <a:p>
            <a:endParaRPr lang="en-US" baseline="0" dirty="0" smtClean="0"/>
          </a:p>
          <a:p>
            <a:r>
              <a:rPr lang="en-US" baseline="0" dirty="0" smtClean="0"/>
              <a:t>Skillset: </a:t>
            </a:r>
          </a:p>
          <a:p>
            <a:pPr marL="171450" indent="-171450">
              <a:buFont typeface="Arial"/>
              <a:buChar char="•"/>
            </a:pPr>
            <a:r>
              <a:rPr lang="en-US" baseline="0" dirty="0" smtClean="0"/>
              <a:t>HTML5 / XHTML</a:t>
            </a:r>
          </a:p>
          <a:p>
            <a:pPr marL="171450" indent="-171450">
              <a:buFont typeface="Arial"/>
              <a:buChar char="•"/>
            </a:pPr>
            <a:r>
              <a:rPr lang="en-US" baseline="0" dirty="0" smtClean="0"/>
              <a:t>JavaScript (AMD, jQuery, </a:t>
            </a:r>
            <a:r>
              <a:rPr lang="en-US" baseline="0" dirty="0" err="1" smtClean="0"/>
              <a:t>Angular.js</a:t>
            </a:r>
            <a:r>
              <a:rPr lang="en-US" baseline="0" dirty="0" smtClean="0"/>
              <a:t>) </a:t>
            </a:r>
          </a:p>
          <a:p>
            <a:pPr marL="171450" indent="-171450">
              <a:buFont typeface="Arial"/>
              <a:buChar char="•"/>
            </a:pPr>
            <a:r>
              <a:rPr lang="en-US" baseline="0" dirty="0" smtClean="0"/>
              <a:t>CSS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AMD - Asynchronous Module Definition - http://</a:t>
            </a:r>
            <a:r>
              <a:rPr lang="en-US" baseline="0" dirty="0" err="1" smtClean="0"/>
              <a:t>requirejs.org</a:t>
            </a:r>
            <a:r>
              <a:rPr lang="en-US" baseline="0" dirty="0" smtClean="0"/>
              <a:t>/docs/</a:t>
            </a:r>
            <a:r>
              <a:rPr lang="en-US" baseline="0" dirty="0" err="1" smtClean="0"/>
              <a:t>whyamd.html</a:t>
            </a:r>
            <a:endParaRPr lang="en-US" baseline="0" dirty="0" smtClean="0"/>
          </a:p>
          <a:p>
            <a:endParaRPr lang="en-US" baseline="0" dirty="0" smtClean="0"/>
          </a:p>
          <a:p>
            <a:r>
              <a:rPr lang="en-US" baseline="0" dirty="0" smtClean="0"/>
              <a:t>nice to have:</a:t>
            </a:r>
          </a:p>
          <a:p>
            <a:pPr marL="171450" indent="-171450">
              <a:buFont typeface="Arial"/>
              <a:buChar char="•"/>
            </a:pPr>
            <a:r>
              <a:rPr lang="en-US" baseline="0" dirty="0" smtClean="0"/>
              <a:t>Twitter bootstrap</a:t>
            </a:r>
          </a:p>
          <a:p>
            <a:pPr marL="171450" indent="-171450">
              <a:buFont typeface="Arial"/>
              <a:buChar char="•"/>
            </a:pPr>
            <a:r>
              <a:rPr lang="en-US" baseline="0" dirty="0" smtClean="0"/>
              <a:t>Mustache</a:t>
            </a:r>
          </a:p>
          <a:p>
            <a:pPr marL="171450" indent="-171450">
              <a:buFont typeface="Arial"/>
              <a:buChar char="•"/>
            </a:pPr>
            <a:r>
              <a:rPr lang="en-US" baseline="0" dirty="0" err="1" smtClean="0"/>
              <a:t>LESS.css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6</a:t>
            </a:fld>
            <a:endParaRPr lang="en-US"/>
          </a:p>
        </p:txBody>
      </p:sp>
    </p:spTree>
    <p:extLst>
      <p:ext uri="{BB962C8B-B14F-4D97-AF65-F5344CB8AC3E}">
        <p14:creationId xmlns:p14="http://schemas.microsoft.com/office/powerpoint/2010/main" xmlns="" val="406843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Widget architecture is separated in two parts:</a:t>
            </a:r>
          </a:p>
          <a:p>
            <a:endParaRPr lang="en-US" dirty="0" smtClean="0"/>
          </a:p>
          <a:p>
            <a:pPr marL="228600" indent="-228600">
              <a:buFont typeface="+mj-lt"/>
              <a:buAutoNum type="arabicPeriod"/>
            </a:pPr>
            <a:r>
              <a:rPr lang="en-US" b="1" dirty="0" smtClean="0"/>
              <a:t>The</a:t>
            </a:r>
            <a:r>
              <a:rPr lang="en-US" b="1" baseline="0" dirty="0" smtClean="0"/>
              <a:t> model</a:t>
            </a:r>
          </a:p>
          <a:p>
            <a:pPr marL="685800" lvl="1" indent="-228600">
              <a:buFont typeface="+mj-lt"/>
              <a:buAutoNum type="arabicPeriod"/>
            </a:pPr>
            <a:r>
              <a:rPr lang="en-US" baseline="0" dirty="0" smtClean="0"/>
              <a:t>You first get a server catalog item, referencing a widget template</a:t>
            </a:r>
          </a:p>
          <a:p>
            <a:pPr marL="685800" lvl="1" indent="-228600">
              <a:buFont typeface="+mj-lt"/>
              <a:buAutoNum type="arabicPeriod"/>
            </a:pPr>
            <a:r>
              <a:rPr lang="en-US" baseline="0" dirty="0" smtClean="0"/>
              <a:t>Enabling it for a portal creates a portal catalog item</a:t>
            </a:r>
          </a:p>
          <a:p>
            <a:pPr marL="685800" lvl="1" indent="-228600">
              <a:buFont typeface="+mj-lt"/>
              <a:buAutoNum type="arabicPeriod"/>
            </a:pPr>
            <a:r>
              <a:rPr lang="en-US" baseline="0" dirty="0" smtClean="0"/>
              <a:t>Dropping a widget on a page creates a widget instance</a:t>
            </a:r>
          </a:p>
          <a:p>
            <a:pPr marL="228600" indent="-228600">
              <a:buFont typeface="+mj-lt"/>
              <a:buAutoNum type="arabicPeriod"/>
            </a:pPr>
            <a:r>
              <a:rPr lang="en-US" b="1" baseline="0" dirty="0" smtClean="0"/>
              <a:t>The resources</a:t>
            </a:r>
          </a:p>
          <a:p>
            <a:pPr marL="685800" lvl="1" indent="-228600">
              <a:buFont typeface="+mj-lt"/>
              <a:buAutoNum type="arabicPeriod"/>
            </a:pPr>
            <a:r>
              <a:rPr lang="en-US" baseline="0" dirty="0" smtClean="0"/>
              <a:t>A physical template file, related to the template the widget is using</a:t>
            </a:r>
          </a:p>
          <a:p>
            <a:pPr marL="685800" lvl="1" indent="-228600">
              <a:buFont typeface="+mj-lt"/>
              <a:buAutoNum type="arabicPeriod"/>
            </a:pPr>
            <a:r>
              <a:rPr lang="en-US" baseline="0" dirty="0" smtClean="0"/>
              <a:t>A widget definition (aka, the html)</a:t>
            </a:r>
          </a:p>
          <a:p>
            <a:pPr marL="685800" lvl="1" indent="-228600">
              <a:buFont typeface="+mj-lt"/>
              <a:buAutoNum type="arabicPeriod"/>
            </a:pPr>
            <a:r>
              <a:rPr lang="en-US" baseline="0" dirty="0" smtClean="0"/>
              <a:t>A widget chrome (default or custom) ---- Need some more definition</a:t>
            </a:r>
          </a:p>
          <a:p>
            <a:pPr marL="685800" lvl="1" indent="-228600">
              <a:buFont typeface="+mj-lt"/>
              <a:buAutoNum type="arabicPeriod"/>
            </a:pPr>
            <a:r>
              <a:rPr lang="en-US" baseline="0" dirty="0" smtClean="0"/>
              <a:t>Some static assets (</a:t>
            </a:r>
            <a:r>
              <a:rPr lang="en-US" baseline="0" dirty="0" err="1" smtClean="0"/>
              <a:t>js</a:t>
            </a:r>
            <a:r>
              <a:rPr lang="en-US" baseline="0" dirty="0" smtClean="0"/>
              <a:t>, </a:t>
            </a:r>
            <a:r>
              <a:rPr lang="en-US" baseline="0" dirty="0" err="1" smtClean="0"/>
              <a:t>css</a:t>
            </a:r>
            <a:r>
              <a:rPr lang="en-US" baseline="0" dirty="0" smtClean="0"/>
              <a:t>, images…)</a:t>
            </a:r>
          </a:p>
        </p:txBody>
      </p:sp>
      <p:sp>
        <p:nvSpPr>
          <p:cNvPr id="4" name="Slide Number Placeholder 3"/>
          <p:cNvSpPr>
            <a:spLocks noGrp="1"/>
          </p:cNvSpPr>
          <p:nvPr>
            <p:ph type="sldNum" sz="quarter" idx="10"/>
          </p:nvPr>
        </p:nvSpPr>
        <p:spPr/>
        <p:txBody>
          <a:bodyPr/>
          <a:lstStyle/>
          <a:p>
            <a:fld id="{961E29FC-A785-1D40-BBA7-278D4149D253}" type="slidenum">
              <a:rPr lang="en-US" smtClean="0"/>
              <a:pPr/>
              <a:t>7</a:t>
            </a:fld>
            <a:endParaRPr lang="en-US"/>
          </a:p>
        </p:txBody>
      </p:sp>
    </p:spTree>
    <p:extLst>
      <p:ext uri="{BB962C8B-B14F-4D97-AF65-F5344CB8AC3E}">
        <p14:creationId xmlns:p14="http://schemas.microsoft.com/office/powerpoint/2010/main" xmlns="" val="372854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talk a bit about separation of concerns and how we shouldn’t</a:t>
            </a:r>
            <a:r>
              <a:rPr lang="en-GB" baseline="0" dirty="0" smtClean="0"/>
              <a:t> mix presentation and business logic</a:t>
            </a:r>
          </a:p>
          <a:p>
            <a:endParaRPr lang="en-US" baseline="0" dirty="0" smtClean="0"/>
          </a:p>
          <a:p>
            <a:r>
              <a:rPr lang="en-US" baseline="0" dirty="0" smtClean="0"/>
              <a:t>Explain:</a:t>
            </a:r>
          </a:p>
          <a:p>
            <a:pPr marL="171450" indent="-171450">
              <a:buFont typeface="Arial"/>
              <a:buChar char="•"/>
            </a:pPr>
            <a:r>
              <a:rPr lang="en-US" baseline="0" dirty="0" smtClean="0"/>
              <a:t>The folder structure</a:t>
            </a:r>
          </a:p>
          <a:p>
            <a:pPr marL="171450" indent="-171450">
              <a:buFont typeface="Arial"/>
              <a:buChar char="•"/>
            </a:pPr>
            <a:r>
              <a:rPr lang="en-US" baseline="0" dirty="0" err="1" smtClean="0"/>
              <a:t>Icon.png</a:t>
            </a:r>
            <a:endParaRPr lang="en-US" baseline="0" dirty="0" smtClean="0"/>
          </a:p>
          <a:p>
            <a:pPr marL="171450" indent="-171450">
              <a:buFont typeface="Arial"/>
              <a:buChar char="•"/>
            </a:pPr>
            <a:r>
              <a:rPr lang="en-US" baseline="0" dirty="0" err="1" smtClean="0"/>
              <a:t>Model.xml</a:t>
            </a:r>
            <a:endParaRPr lang="en-US" baseline="0" dirty="0" smtClean="0"/>
          </a:p>
          <a:p>
            <a:pPr marL="171450" indent="-171450">
              <a:buFont typeface="Arial"/>
              <a:buChar char="•"/>
            </a:pPr>
            <a:r>
              <a:rPr lang="en-US" baseline="0" dirty="0" smtClean="0"/>
              <a:t>Optionally, you can write some unit tests for your widget if you have a lot of JavaScript logic</a:t>
            </a:r>
          </a:p>
        </p:txBody>
      </p:sp>
      <p:sp>
        <p:nvSpPr>
          <p:cNvPr id="4" name="Slide Number Placeholder 3"/>
          <p:cNvSpPr>
            <a:spLocks noGrp="1"/>
          </p:cNvSpPr>
          <p:nvPr>
            <p:ph type="sldNum" sz="quarter" idx="10"/>
          </p:nvPr>
        </p:nvSpPr>
        <p:spPr/>
        <p:txBody>
          <a:bodyPr/>
          <a:lstStyle/>
          <a:p>
            <a:fld id="{961E29FC-A785-1D40-BBA7-278D4149D253}" type="slidenum">
              <a:rPr lang="en-US" smtClean="0"/>
              <a:pPr/>
              <a:t>8</a:t>
            </a:fld>
            <a:endParaRPr lang="en-US"/>
          </a:p>
        </p:txBody>
      </p:sp>
    </p:spTree>
    <p:extLst>
      <p:ext uri="{BB962C8B-B14F-4D97-AF65-F5344CB8AC3E}">
        <p14:creationId xmlns:p14="http://schemas.microsoft.com/office/powerpoint/2010/main" xmlns="" val="20139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widget</a:t>
            </a:r>
            <a:r>
              <a:rPr lang="en-US" baseline="0" dirty="0" smtClean="0"/>
              <a:t> is:</a:t>
            </a:r>
          </a:p>
          <a:p>
            <a:endParaRPr lang="en-US" baseline="0" dirty="0" smtClean="0"/>
          </a:p>
          <a:p>
            <a:pPr marL="171450" indent="-171450">
              <a:buFont typeface="Arial"/>
              <a:buChar char="•"/>
            </a:pPr>
            <a:r>
              <a:rPr lang="en-US" baseline="0" dirty="0" smtClean="0"/>
              <a:t>An HTML5 document</a:t>
            </a:r>
          </a:p>
          <a:p>
            <a:pPr marL="171450" indent="-171450">
              <a:buFont typeface="Arial"/>
              <a:buChar char="•"/>
            </a:pPr>
            <a:r>
              <a:rPr lang="en-US" baseline="0" dirty="0" smtClean="0"/>
              <a:t>Needs to be XML compliant (for the XML parser in CXP</a:t>
            </a:r>
            <a:r>
              <a:rPr lang="en-US" baseline="0" dirty="0" smtClean="0"/>
              <a:t>…) Because CXP internally uses XML parser so if tag that has been opened is not closed properly then it will not work.</a:t>
            </a:r>
            <a:endParaRPr lang="en-US" baseline="0" dirty="0" smtClean="0"/>
          </a:p>
          <a:p>
            <a:pPr marL="171450" indent="-171450">
              <a:buFont typeface="Arial"/>
              <a:buChar char="•"/>
            </a:pPr>
            <a:r>
              <a:rPr lang="en-US" baseline="0" dirty="0" smtClean="0"/>
              <a:t>The “g:namespace” provides us with extra HTML </a:t>
            </a:r>
            <a:r>
              <a:rPr lang="en-US" baseline="0" dirty="0" smtClean="0"/>
              <a:t>tags, like g:include, g:preference, g:onload and it can also enable </a:t>
            </a:r>
            <a:r>
              <a:rPr lang="en-US" baseline="0" dirty="0" smtClean="0"/>
              <a:t>things like server-side rendering</a:t>
            </a:r>
          </a:p>
          <a:p>
            <a:pPr marL="171450" indent="-171450">
              <a:buFont typeface="Arial"/>
              <a:buChar char="•"/>
            </a:pPr>
            <a:r>
              <a:rPr lang="en-US" baseline="0" dirty="0" smtClean="0"/>
              <a:t>Since LP12, we can make use of Launchpad UI Components to kick-start widget development</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10</a:t>
            </a:fld>
            <a:endParaRPr lang="en-US"/>
          </a:p>
        </p:txBody>
      </p:sp>
    </p:spTree>
    <p:extLst>
      <p:ext uri="{BB962C8B-B14F-4D97-AF65-F5344CB8AC3E}">
        <p14:creationId xmlns:p14="http://schemas.microsoft.com/office/powerpoint/2010/main" xmlns="" val="327405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Ng-cloak prevents application to flicker on the page.</a:t>
            </a:r>
          </a:p>
          <a:p>
            <a:r>
              <a:rPr lang="en-US" u="none" baseline="0" dirty="0" smtClean="0"/>
              <a:t>Gadget – </a:t>
            </a:r>
          </a:p>
          <a:p>
            <a:r>
              <a:rPr lang="en-US" u="none" baseline="0" dirty="0" smtClean="0"/>
              <a:t>Lang – en : language is </a:t>
            </a:r>
            <a:r>
              <a:rPr lang="en-US" u="none" baseline="0" dirty="0" err="1" smtClean="0"/>
              <a:t>english</a:t>
            </a:r>
            <a:endParaRPr lang="en-US" u="none" baseline="0" dirty="0" smtClean="0"/>
          </a:p>
          <a:p>
            <a:r>
              <a:rPr lang="en-US" u="none" baseline="0" dirty="0" smtClean="0"/>
              <a:t>Standard head template</a:t>
            </a:r>
          </a:p>
          <a:p>
            <a:endParaRPr lang="en-US" u="none" baseline="0" dirty="0" smtClean="0"/>
          </a:p>
          <a:p>
            <a:endParaRPr lang="en-US" u="none" baseline="0" dirty="0" smtClean="0"/>
          </a:p>
          <a:p>
            <a:r>
              <a:rPr lang="en-US" u="none" baseline="0" dirty="0" smtClean="0"/>
              <a:t>Explain about </a:t>
            </a:r>
            <a:r>
              <a:rPr lang="en-US" b="1" u="none" baseline="0" dirty="0" smtClean="0"/>
              <a:t>&lt;</a:t>
            </a:r>
            <a:r>
              <a:rPr lang="en-US" b="1" u="none" baseline="0" dirty="0" err="1" smtClean="0"/>
              <a:t>lp</a:t>
            </a:r>
            <a:r>
              <a:rPr lang="en-US" b="1" u="none" baseline="0" dirty="0" smtClean="0"/>
              <a:t>-template&gt; </a:t>
            </a:r>
            <a:r>
              <a:rPr lang="en-US" u="none" baseline="0" dirty="0" smtClean="0"/>
              <a:t>directive!!!</a:t>
            </a:r>
          </a:p>
          <a:p>
            <a:pPr marL="171450" indent="-171450">
              <a:buFont typeface="Arial"/>
              <a:buChar char="•"/>
            </a:pPr>
            <a:r>
              <a:rPr lang="en-US" u="none" baseline="0" dirty="0" smtClean="0"/>
              <a:t>Angular directive allowing to load a sub template (uses “</a:t>
            </a:r>
            <a:r>
              <a:rPr lang="en-US" u="none" baseline="0" dirty="0" err="1" smtClean="0"/>
              <a:t>ng</a:t>
            </a:r>
            <a:r>
              <a:rPr lang="en-US" u="none" baseline="0" dirty="0" smtClean="0"/>
              <a:t>-include” under the hood: https://</a:t>
            </a:r>
            <a:r>
              <a:rPr lang="en-US" u="none" baseline="0" dirty="0" err="1" smtClean="0"/>
              <a:t>docs.angularjs.org</a:t>
            </a:r>
            <a:r>
              <a:rPr lang="en-US" u="none" baseline="0" dirty="0" smtClean="0"/>
              <a:t>/</a:t>
            </a:r>
            <a:r>
              <a:rPr lang="en-US" u="none" baseline="0" dirty="0" err="1" smtClean="0"/>
              <a:t>api</a:t>
            </a:r>
            <a:r>
              <a:rPr lang="en-US" u="none" baseline="0" dirty="0" smtClean="0"/>
              <a:t>/</a:t>
            </a:r>
            <a:r>
              <a:rPr lang="en-US" u="none" baseline="0" dirty="0" err="1" smtClean="0"/>
              <a:t>ng</a:t>
            </a:r>
            <a:r>
              <a:rPr lang="en-US" u="none" baseline="0" dirty="0" smtClean="0"/>
              <a:t>/directive/</a:t>
            </a:r>
            <a:r>
              <a:rPr lang="en-US" u="none" baseline="0" dirty="0" err="1" smtClean="0"/>
              <a:t>ngInclude</a:t>
            </a:r>
            <a:r>
              <a:rPr lang="en-US" u="none" baseline="0" dirty="0" smtClean="0"/>
              <a:t>)</a:t>
            </a:r>
          </a:p>
          <a:p>
            <a:pPr marL="171450" indent="-171450">
              <a:buFont typeface="Arial"/>
              <a:buChar char="•"/>
            </a:pPr>
            <a:r>
              <a:rPr lang="en-US" u="none" baseline="0" dirty="0" smtClean="0"/>
              <a:t>Modular template approach, you can create sub templates / partial templates</a:t>
            </a:r>
          </a:p>
          <a:p>
            <a:pPr marL="171450" indent="-171450">
              <a:buFont typeface="Arial"/>
              <a:buChar char="•"/>
            </a:pPr>
            <a:r>
              <a:rPr lang="en-US" b="1" u="none" baseline="0" dirty="0" smtClean="0"/>
              <a:t>DO NOT USE FOR MOBILE WIDGETS!!! (problem with loading relative path template files) -&gt; for mobile, write html directly in </a:t>
            </a:r>
            <a:r>
              <a:rPr lang="en-US" b="1" u="none" baseline="0" dirty="0" err="1" smtClean="0"/>
              <a:t>index.html</a:t>
            </a:r>
            <a:endParaRPr lang="en-US" b="1" u="none" baseline="0" dirty="0" smtClean="0"/>
          </a:p>
          <a:p>
            <a:pPr marL="171450" indent="-171450">
              <a:buFont typeface="Arial"/>
              <a:buChar char="•"/>
            </a:pPr>
            <a:r>
              <a:rPr lang="en-US" b="1" u="none" baseline="0" dirty="0" smtClean="0"/>
              <a:t>DO NOT USE FOR SS rendering (</a:t>
            </a:r>
            <a:r>
              <a:rPr lang="en-US" b="1" u="none" baseline="0" dirty="0" err="1" smtClean="0"/>
              <a:t>g:include</a:t>
            </a:r>
            <a:r>
              <a:rPr lang="en-US" b="1" u="none" baseline="0" dirty="0" smtClean="0"/>
              <a:t>)</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11</a:t>
            </a:fld>
            <a:endParaRPr lang="en-US"/>
          </a:p>
        </p:txBody>
      </p:sp>
    </p:spTree>
    <p:extLst>
      <p:ext uri="{BB962C8B-B14F-4D97-AF65-F5344CB8AC3E}">
        <p14:creationId xmlns:p14="http://schemas.microsoft.com/office/powerpoint/2010/main" xmlns="" val="23712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2" Type="http://schemas.openxmlformats.org/officeDocument/2006/relationships/hyperlink" Target="http://www.backbase.com"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xmlns=""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xmlns=""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xmlns=""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214384" y="2708553"/>
            <a:ext cx="4649738" cy="4068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57188"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249599"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123728" y="1737520"/>
            <a:ext cx="5143067" cy="4499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xmlns=""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xmlns=""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xmlns=""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a14="http://schemas.microsoft.com/office/drawing/2010/main" xmlns=""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11836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www.w3.org/1999/x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www.w3.org/1999/xhtml"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www.w3.org/1999/x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Focus </a:t>
            </a:r>
            <a:r>
              <a:rPr lang="en-US" dirty="0"/>
              <a:t>Area: Front-end</a:t>
            </a:r>
          </a:p>
          <a:p>
            <a:endParaRPr lang="en-GB" dirty="0"/>
          </a:p>
        </p:txBody>
      </p:sp>
      <p:sp>
        <p:nvSpPr>
          <p:cNvPr id="3" name="Text Placeholder 2"/>
          <p:cNvSpPr>
            <a:spLocks noGrp="1"/>
          </p:cNvSpPr>
          <p:nvPr>
            <p:ph type="body" sz="quarter" idx="10"/>
          </p:nvPr>
        </p:nvSpPr>
        <p:spPr/>
        <p:txBody>
          <a:bodyPr/>
          <a:lstStyle/>
          <a:p>
            <a:r>
              <a:rPr lang="en-US" dirty="0"/>
              <a:t>Widget </a:t>
            </a:r>
            <a:r>
              <a:rPr lang="en-US" dirty="0" smtClean="0"/>
              <a:t>Development</a:t>
            </a:r>
            <a:endParaRPr lang="en-GB" dirty="0"/>
          </a:p>
        </p:txBody>
      </p:sp>
    </p:spTree>
    <p:extLst>
      <p:ext uri="{BB962C8B-B14F-4D97-AF65-F5344CB8AC3E}">
        <p14:creationId xmlns:p14="http://schemas.microsoft.com/office/powerpoint/2010/main" xmlns="" val="2943353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sp>
        <p:nvSpPr>
          <p:cNvPr id="6" name="Rectangle 5"/>
          <p:cNvSpPr/>
          <p:nvPr/>
        </p:nvSpPr>
        <p:spPr bwMode="auto">
          <a:xfrm>
            <a:off x="467544" y="1772816"/>
            <a:ext cx="3816424" cy="1296144"/>
          </a:xfrm>
          <a:custGeom>
            <a:avLst/>
            <a:gdLst>
              <a:gd name="connsiteX0" fmla="*/ 0 w 3816424"/>
              <a:gd name="connsiteY0" fmla="*/ 0 h 1296144"/>
              <a:gd name="connsiteX1" fmla="*/ 3816424 w 3816424"/>
              <a:gd name="connsiteY1" fmla="*/ 0 h 1296144"/>
              <a:gd name="connsiteX2" fmla="*/ 3816424 w 3816424"/>
              <a:gd name="connsiteY2" fmla="*/ 1296144 h 1296144"/>
              <a:gd name="connsiteX3" fmla="*/ 0 w 3816424"/>
              <a:gd name="connsiteY3" fmla="*/ 1296144 h 1296144"/>
              <a:gd name="connsiteX4" fmla="*/ 0 w 3816424"/>
              <a:gd name="connsiteY4" fmla="*/ 0 h 1296144"/>
              <a:gd name="connsiteX0" fmla="*/ 0 w 3816424"/>
              <a:gd name="connsiteY0" fmla="*/ 0 h 1296144"/>
              <a:gd name="connsiteX1" fmla="*/ 3382670 w 3816424"/>
              <a:gd name="connsiteY1" fmla="*/ 234462 h 1296144"/>
              <a:gd name="connsiteX2" fmla="*/ 3816424 w 3816424"/>
              <a:gd name="connsiteY2" fmla="*/ 1296144 h 1296144"/>
              <a:gd name="connsiteX3" fmla="*/ 0 w 3816424"/>
              <a:gd name="connsiteY3" fmla="*/ 1296144 h 1296144"/>
              <a:gd name="connsiteX4" fmla="*/ 0 w 3816424"/>
              <a:gd name="connsiteY4" fmla="*/ 0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424" h="1296144">
                <a:moveTo>
                  <a:pt x="0" y="0"/>
                </a:moveTo>
                <a:lnTo>
                  <a:pt x="3382670" y="234462"/>
                </a:lnTo>
                <a:lnTo>
                  <a:pt x="3816424" y="1296144"/>
                </a:lnTo>
                <a:lnTo>
                  <a:pt x="0" y="129614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HTML5</a:t>
            </a:r>
          </a:p>
          <a:p>
            <a:pPr algn="ctr"/>
            <a:r>
              <a:rPr lang="en-US" sz="2800" dirty="0" smtClean="0">
                <a:solidFill>
                  <a:schemeClr val="bg1"/>
                </a:solidFill>
                <a:latin typeface="Roboto Light"/>
              </a:rPr>
              <a:t>Document</a:t>
            </a:r>
            <a:endParaRPr lang="en-GB" sz="2800" dirty="0">
              <a:solidFill>
                <a:schemeClr val="bg1"/>
              </a:solidFill>
              <a:latin typeface="Roboto Light"/>
            </a:endParaRPr>
          </a:p>
        </p:txBody>
      </p:sp>
      <p:sp>
        <p:nvSpPr>
          <p:cNvPr id="7" name="Rectangle 6"/>
          <p:cNvSpPr/>
          <p:nvPr/>
        </p:nvSpPr>
        <p:spPr bwMode="auto">
          <a:xfrm>
            <a:off x="4932040" y="2060848"/>
            <a:ext cx="3432250" cy="1152128"/>
          </a:xfrm>
          <a:custGeom>
            <a:avLst/>
            <a:gdLst>
              <a:gd name="connsiteX0" fmla="*/ 0 w 3432250"/>
              <a:gd name="connsiteY0" fmla="*/ 0 h 1152128"/>
              <a:gd name="connsiteX1" fmla="*/ 3432250 w 3432250"/>
              <a:gd name="connsiteY1" fmla="*/ 0 h 1152128"/>
              <a:gd name="connsiteX2" fmla="*/ 3432250 w 3432250"/>
              <a:gd name="connsiteY2" fmla="*/ 1152128 h 1152128"/>
              <a:gd name="connsiteX3" fmla="*/ 0 w 3432250"/>
              <a:gd name="connsiteY3" fmla="*/ 1152128 h 1152128"/>
              <a:gd name="connsiteX4" fmla="*/ 0 w 3432250"/>
              <a:gd name="connsiteY4" fmla="*/ 0 h 1152128"/>
              <a:gd name="connsiteX0" fmla="*/ 281354 w 3432250"/>
              <a:gd name="connsiteY0" fmla="*/ 199292 h 1152128"/>
              <a:gd name="connsiteX1" fmla="*/ 3432250 w 3432250"/>
              <a:gd name="connsiteY1" fmla="*/ 0 h 1152128"/>
              <a:gd name="connsiteX2" fmla="*/ 3432250 w 3432250"/>
              <a:gd name="connsiteY2" fmla="*/ 1152128 h 1152128"/>
              <a:gd name="connsiteX3" fmla="*/ 0 w 3432250"/>
              <a:gd name="connsiteY3" fmla="*/ 1152128 h 1152128"/>
              <a:gd name="connsiteX4" fmla="*/ 281354 w 3432250"/>
              <a:gd name="connsiteY4" fmla="*/ 199292 h 1152128"/>
              <a:gd name="connsiteX0" fmla="*/ 281354 w 3432250"/>
              <a:gd name="connsiteY0" fmla="*/ 199292 h 1152128"/>
              <a:gd name="connsiteX1" fmla="*/ 3432250 w 3432250"/>
              <a:gd name="connsiteY1" fmla="*/ 0 h 1152128"/>
              <a:gd name="connsiteX2" fmla="*/ 3338465 w 3432250"/>
              <a:gd name="connsiteY2" fmla="*/ 1081790 h 1152128"/>
              <a:gd name="connsiteX3" fmla="*/ 0 w 3432250"/>
              <a:gd name="connsiteY3" fmla="*/ 1152128 h 1152128"/>
              <a:gd name="connsiteX4" fmla="*/ 281354 w 3432250"/>
              <a:gd name="connsiteY4" fmla="*/ 199292 h 115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250" h="1152128">
                <a:moveTo>
                  <a:pt x="281354" y="199292"/>
                </a:moveTo>
                <a:lnTo>
                  <a:pt x="3432250" y="0"/>
                </a:lnTo>
                <a:lnTo>
                  <a:pt x="3338465" y="1081790"/>
                </a:lnTo>
                <a:lnTo>
                  <a:pt x="0" y="1152128"/>
                </a:lnTo>
                <a:lnTo>
                  <a:pt x="281354" y="199292"/>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XML Compliant</a:t>
            </a:r>
            <a:endParaRPr lang="en-GB" sz="2800" dirty="0">
              <a:solidFill>
                <a:schemeClr val="bg1"/>
              </a:solidFill>
              <a:latin typeface="Roboto Light"/>
            </a:endParaRPr>
          </a:p>
        </p:txBody>
      </p:sp>
      <p:sp>
        <p:nvSpPr>
          <p:cNvPr id="8" name="Rectangle 7"/>
          <p:cNvSpPr/>
          <p:nvPr/>
        </p:nvSpPr>
        <p:spPr bwMode="auto">
          <a:xfrm>
            <a:off x="827584" y="4581128"/>
            <a:ext cx="3096344" cy="1080120"/>
          </a:xfrm>
          <a:custGeom>
            <a:avLst/>
            <a:gdLst>
              <a:gd name="connsiteX0" fmla="*/ 0 w 3096344"/>
              <a:gd name="connsiteY0" fmla="*/ 0 h 1080120"/>
              <a:gd name="connsiteX1" fmla="*/ 3096344 w 3096344"/>
              <a:gd name="connsiteY1" fmla="*/ 0 h 1080120"/>
              <a:gd name="connsiteX2" fmla="*/ 3096344 w 3096344"/>
              <a:gd name="connsiteY2" fmla="*/ 1080120 h 1080120"/>
              <a:gd name="connsiteX3" fmla="*/ 0 w 3096344"/>
              <a:gd name="connsiteY3" fmla="*/ 1080120 h 1080120"/>
              <a:gd name="connsiteX4" fmla="*/ 0 w 3096344"/>
              <a:gd name="connsiteY4" fmla="*/ 0 h 1080120"/>
              <a:gd name="connsiteX0" fmla="*/ 0 w 3096344"/>
              <a:gd name="connsiteY0" fmla="*/ 0 h 1080120"/>
              <a:gd name="connsiteX1" fmla="*/ 3096344 w 3096344"/>
              <a:gd name="connsiteY1" fmla="*/ 0 h 1080120"/>
              <a:gd name="connsiteX2" fmla="*/ 3096344 w 3096344"/>
              <a:gd name="connsiteY2" fmla="*/ 1080120 h 1080120"/>
              <a:gd name="connsiteX3" fmla="*/ 492369 w 3096344"/>
              <a:gd name="connsiteY3" fmla="*/ 1021504 h 1080120"/>
              <a:gd name="connsiteX4" fmla="*/ 0 w 3096344"/>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344" h="1080120">
                <a:moveTo>
                  <a:pt x="0" y="0"/>
                </a:moveTo>
                <a:lnTo>
                  <a:pt x="3096344" y="0"/>
                </a:lnTo>
                <a:lnTo>
                  <a:pt x="3096344" y="1080120"/>
                </a:lnTo>
                <a:lnTo>
                  <a:pt x="492369" y="10215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g:namespace</a:t>
            </a:r>
            <a:endParaRPr lang="en-GB" sz="2800" dirty="0">
              <a:solidFill>
                <a:schemeClr val="bg1"/>
              </a:solidFill>
              <a:latin typeface="Roboto Light"/>
            </a:endParaRPr>
          </a:p>
        </p:txBody>
      </p:sp>
      <p:sp>
        <p:nvSpPr>
          <p:cNvPr id="9" name="Rectangle 7"/>
          <p:cNvSpPr/>
          <p:nvPr/>
        </p:nvSpPr>
        <p:spPr bwMode="auto">
          <a:xfrm>
            <a:off x="4880509" y="4293096"/>
            <a:ext cx="3291891" cy="1080120"/>
          </a:xfrm>
          <a:custGeom>
            <a:avLst/>
            <a:gdLst>
              <a:gd name="connsiteX0" fmla="*/ 0 w 3096344"/>
              <a:gd name="connsiteY0" fmla="*/ 0 h 1080120"/>
              <a:gd name="connsiteX1" fmla="*/ 3096344 w 3096344"/>
              <a:gd name="connsiteY1" fmla="*/ 0 h 1080120"/>
              <a:gd name="connsiteX2" fmla="*/ 3096344 w 3096344"/>
              <a:gd name="connsiteY2" fmla="*/ 1080120 h 1080120"/>
              <a:gd name="connsiteX3" fmla="*/ 0 w 3096344"/>
              <a:gd name="connsiteY3" fmla="*/ 1080120 h 1080120"/>
              <a:gd name="connsiteX4" fmla="*/ 0 w 3096344"/>
              <a:gd name="connsiteY4" fmla="*/ 0 h 1080120"/>
              <a:gd name="connsiteX0" fmla="*/ 0 w 3096344"/>
              <a:gd name="connsiteY0" fmla="*/ 0 h 1080120"/>
              <a:gd name="connsiteX1" fmla="*/ 3096344 w 3096344"/>
              <a:gd name="connsiteY1" fmla="*/ 0 h 1080120"/>
              <a:gd name="connsiteX2" fmla="*/ 3096344 w 3096344"/>
              <a:gd name="connsiteY2" fmla="*/ 1080120 h 1080120"/>
              <a:gd name="connsiteX3" fmla="*/ 492369 w 3096344"/>
              <a:gd name="connsiteY3" fmla="*/ 1021504 h 1080120"/>
              <a:gd name="connsiteX4" fmla="*/ 0 w 3096344"/>
              <a:gd name="connsiteY4" fmla="*/ 0 h 1080120"/>
              <a:gd name="connsiteX0" fmla="*/ 195547 w 3291891"/>
              <a:gd name="connsiteY0" fmla="*/ 0 h 1080120"/>
              <a:gd name="connsiteX1" fmla="*/ 3291891 w 3291891"/>
              <a:gd name="connsiteY1" fmla="*/ 0 h 1080120"/>
              <a:gd name="connsiteX2" fmla="*/ 3291891 w 3291891"/>
              <a:gd name="connsiteY2" fmla="*/ 1080120 h 1080120"/>
              <a:gd name="connsiteX3" fmla="*/ 0 w 3291891"/>
              <a:gd name="connsiteY3" fmla="*/ 1074421 h 1080120"/>
              <a:gd name="connsiteX4" fmla="*/ 195547 w 3291891"/>
              <a:gd name="connsiteY4" fmla="*/ 0 h 1080120"/>
              <a:gd name="connsiteX0" fmla="*/ 195547 w 3291891"/>
              <a:gd name="connsiteY0" fmla="*/ 0 h 1080120"/>
              <a:gd name="connsiteX1" fmla="*/ 2953224 w 3291891"/>
              <a:gd name="connsiteY1" fmla="*/ 84667 h 1080120"/>
              <a:gd name="connsiteX2" fmla="*/ 3291891 w 3291891"/>
              <a:gd name="connsiteY2" fmla="*/ 1080120 h 1080120"/>
              <a:gd name="connsiteX3" fmla="*/ 0 w 3291891"/>
              <a:gd name="connsiteY3" fmla="*/ 1074421 h 1080120"/>
              <a:gd name="connsiteX4" fmla="*/ 195547 w 3291891"/>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91" h="1080120">
                <a:moveTo>
                  <a:pt x="195547" y="0"/>
                </a:moveTo>
                <a:lnTo>
                  <a:pt x="2953224" y="84667"/>
                </a:lnTo>
                <a:lnTo>
                  <a:pt x="3291891" y="1080120"/>
                </a:lnTo>
                <a:lnTo>
                  <a:pt x="0" y="1074421"/>
                </a:lnTo>
                <a:lnTo>
                  <a:pt x="195547"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Launchpad</a:t>
            </a:r>
          </a:p>
          <a:p>
            <a:pPr algn="ctr"/>
            <a:r>
              <a:rPr lang="en-US" sz="2800" dirty="0" smtClean="0">
                <a:solidFill>
                  <a:schemeClr val="bg1"/>
                </a:solidFill>
                <a:latin typeface="Roboto Light"/>
              </a:rPr>
              <a:t>UI Components</a:t>
            </a:r>
            <a:endParaRPr lang="en-GB" sz="2800" dirty="0">
              <a:solidFill>
                <a:schemeClr val="bg1"/>
              </a:solidFill>
              <a:latin typeface="Roboto Light"/>
            </a:endParaRPr>
          </a:p>
        </p:txBody>
      </p:sp>
    </p:spTree>
    <p:extLst>
      <p:ext uri="{BB962C8B-B14F-4D97-AF65-F5344CB8AC3E}">
        <p14:creationId xmlns:p14="http://schemas.microsoft.com/office/powerpoint/2010/main" xmlns="" val="2920788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sp>
        <p:nvSpPr>
          <p:cNvPr id="6" name="TextBox 5"/>
          <p:cNvSpPr txBox="1"/>
          <p:nvPr/>
        </p:nvSpPr>
        <p:spPr>
          <a:xfrm>
            <a:off x="395536" y="1548656"/>
            <a:ext cx="8352928" cy="4616648"/>
          </a:xfrm>
          <a:prstGeom prst="rect">
            <a:avLst/>
          </a:prstGeom>
          <a:noFill/>
        </p:spPr>
        <p:txBody>
          <a:bodyPr wrap="square" rtlCol="0">
            <a:spAutoFit/>
          </a:bodyPr>
          <a:lstStyle/>
          <a:p>
            <a:r>
              <a:rPr lang="en-US" sz="1400" dirty="0" smtClean="0">
                <a:solidFill>
                  <a:srgbClr val="BC7A00"/>
                </a:solidFill>
                <a:latin typeface="Consolas"/>
              </a:rPr>
              <a:t>&lt;!DOCTYPE html&gt;</a:t>
            </a:r>
          </a:p>
          <a:p>
            <a:r>
              <a:rPr lang="en-US" sz="1400" b="1" dirty="0" smtClean="0">
                <a:solidFill>
                  <a:srgbClr val="008000"/>
                </a:solidFill>
                <a:latin typeface="Consolas"/>
              </a:rPr>
              <a:t>&lt;html </a:t>
            </a:r>
            <a:r>
              <a:rPr lang="en-US" sz="1400" b="1" dirty="0" err="1" smtClean="0">
                <a:solidFill>
                  <a:srgbClr val="7D9029"/>
                </a:solidFill>
                <a:latin typeface="Consolas"/>
              </a:rPr>
              <a:t>xmlns</a:t>
            </a:r>
            <a:r>
              <a:rPr lang="en-US" sz="1400" b="1" dirty="0" smtClean="0">
                <a:solidFill>
                  <a:srgbClr val="7D9029"/>
                </a:solidFill>
                <a:latin typeface="Consolas"/>
              </a:rPr>
              <a:t>=</a:t>
            </a:r>
            <a:r>
              <a:rPr lang="en-US" sz="1400" b="1" dirty="0" smtClean="0">
                <a:solidFill>
                  <a:srgbClr val="BA2121"/>
                </a:solidFill>
                <a:latin typeface="Consolas"/>
                <a:hlinkClick r:id="rId3"/>
              </a:rPr>
              <a:t>http://www.w3.org/1999/xhtml</a:t>
            </a:r>
            <a:endParaRPr lang="en-US" sz="1400" b="1" dirty="0" smtClean="0">
              <a:solidFill>
                <a:srgbClr val="BA2121"/>
              </a:solidFill>
              <a:latin typeface="Consolas"/>
            </a:endParaRPr>
          </a:p>
          <a:p>
            <a:r>
              <a:rPr lang="en-US" sz="1400" b="1" dirty="0" smtClean="0">
                <a:solidFill>
                  <a:srgbClr val="7D9029"/>
                </a:solidFill>
                <a:latin typeface="Consolas"/>
              </a:rPr>
              <a:t>    </a:t>
            </a:r>
            <a:r>
              <a:rPr lang="en-US" sz="1400" b="1" dirty="0" err="1" smtClean="0">
                <a:solidFill>
                  <a:srgbClr val="7D9029"/>
                </a:solidFill>
                <a:latin typeface="Consolas"/>
              </a:rPr>
              <a:t>xmlns:g</a:t>
            </a:r>
            <a:r>
              <a:rPr lang="en-US" sz="1400" b="1" dirty="0" smtClean="0">
                <a:solidFill>
                  <a:srgbClr val="7D9029"/>
                </a:solidFill>
                <a:latin typeface="Consolas"/>
              </a:rPr>
              <a:t>=</a:t>
            </a:r>
            <a:r>
              <a:rPr lang="en-US" sz="1400" b="1" dirty="0" smtClean="0">
                <a:solidFill>
                  <a:srgbClr val="BA2121"/>
                </a:solidFill>
                <a:latin typeface="Consolas"/>
              </a:rPr>
              <a:t>"http://</a:t>
            </a:r>
            <a:r>
              <a:rPr lang="en-US" sz="1400" b="1" dirty="0" err="1" smtClean="0">
                <a:solidFill>
                  <a:srgbClr val="BA2121"/>
                </a:solidFill>
                <a:latin typeface="Consolas"/>
              </a:rPr>
              <a:t>www.backbase.com</a:t>
            </a:r>
            <a:r>
              <a:rPr lang="en-US" sz="1400" b="1" dirty="0" smtClean="0">
                <a:solidFill>
                  <a:srgbClr val="BA2121"/>
                </a:solidFill>
                <a:latin typeface="Consolas"/>
              </a:rPr>
              <a:t>/2008/gadget" </a:t>
            </a:r>
            <a:r>
              <a:rPr lang="en-US" sz="1400" b="1" dirty="0" err="1" smtClean="0">
                <a:solidFill>
                  <a:srgbClr val="7D9029"/>
                </a:solidFill>
                <a:latin typeface="Consolas"/>
              </a:rPr>
              <a:t>xml:lang</a:t>
            </a:r>
            <a:r>
              <a:rPr lang="en-US" sz="1400" b="1" dirty="0" smtClean="0">
                <a:solidFill>
                  <a:srgbClr val="7D9029"/>
                </a:solidFill>
                <a:latin typeface="Consolas"/>
              </a:rPr>
              <a:t>=</a:t>
            </a:r>
            <a:r>
              <a:rPr lang="en-US" sz="1400" b="1" dirty="0" smtClean="0">
                <a:solidFill>
                  <a:srgbClr val="BA2121"/>
                </a:solidFill>
                <a:latin typeface="Consolas"/>
              </a:rPr>
              <a:t>"en"</a:t>
            </a:r>
            <a:r>
              <a:rPr lang="en-US" sz="1400" b="1" dirty="0" smtClean="0">
                <a:solidFill>
                  <a:srgbClr val="008000"/>
                </a:solidFill>
                <a:latin typeface="Consolas"/>
              </a:rPr>
              <a:t>&gt;</a:t>
            </a:r>
          </a:p>
          <a:p>
            <a:r>
              <a:rPr lang="en-US" sz="1400" b="1" dirty="0" smtClean="0">
                <a:solidFill>
                  <a:srgbClr val="008000"/>
                </a:solidFill>
                <a:latin typeface="Consolas"/>
              </a:rPr>
              <a:t>&lt;head&gt;</a:t>
            </a:r>
          </a:p>
          <a:p>
            <a:r>
              <a:rPr lang="en-US" sz="1400" dirty="0" smtClean="0">
                <a:latin typeface="Consolas"/>
              </a:rPr>
              <a:t>    </a:t>
            </a:r>
            <a:r>
              <a:rPr lang="en-US" sz="1400" b="1" dirty="0" smtClean="0">
                <a:solidFill>
                  <a:srgbClr val="008000"/>
                </a:solidFill>
                <a:latin typeface="Consolas"/>
              </a:rPr>
              <a:t>&lt;meta </a:t>
            </a:r>
            <a:r>
              <a:rPr lang="en-US" sz="1400" b="1" dirty="0" smtClean="0">
                <a:solidFill>
                  <a:srgbClr val="7D9029"/>
                </a:solidFill>
                <a:latin typeface="Consolas"/>
              </a:rPr>
              <a:t>http-</a:t>
            </a:r>
            <a:r>
              <a:rPr lang="en-US" sz="1400" b="1" dirty="0" err="1" smtClean="0">
                <a:solidFill>
                  <a:srgbClr val="7D9029"/>
                </a:solidFill>
                <a:latin typeface="Consolas"/>
              </a:rPr>
              <a:t>equiv</a:t>
            </a:r>
            <a:r>
              <a:rPr lang="en-US" sz="1400" b="1" dirty="0" smtClean="0">
                <a:solidFill>
                  <a:srgbClr val="7D9029"/>
                </a:solidFill>
                <a:latin typeface="Consolas"/>
              </a:rPr>
              <a:t>=</a:t>
            </a:r>
            <a:r>
              <a:rPr lang="en-US" sz="1400" b="1" dirty="0" smtClean="0">
                <a:solidFill>
                  <a:srgbClr val="BA2121"/>
                </a:solidFill>
                <a:latin typeface="Consolas"/>
              </a:rPr>
              <a:t>"Content-Type" </a:t>
            </a:r>
            <a:r>
              <a:rPr lang="en-US" sz="1400" b="1" dirty="0" smtClean="0">
                <a:solidFill>
                  <a:srgbClr val="7D9029"/>
                </a:solidFill>
                <a:latin typeface="Consolas"/>
              </a:rPr>
              <a:t>content=</a:t>
            </a:r>
            <a:r>
              <a:rPr lang="en-US" sz="1400" b="1" dirty="0" smtClean="0">
                <a:solidFill>
                  <a:srgbClr val="BA2121"/>
                </a:solidFill>
                <a:latin typeface="Consolas"/>
              </a:rPr>
              <a:t>"text/xml; charset=UTF-8"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&lt;link </a:t>
            </a:r>
            <a:r>
              <a:rPr lang="en-US" sz="1400" b="1" dirty="0" err="1" smtClean="0">
                <a:solidFill>
                  <a:srgbClr val="7D9029"/>
                </a:solidFill>
                <a:latin typeface="Consolas"/>
              </a:rPr>
              <a:t>rel</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stylesheet</a:t>
            </a:r>
            <a:r>
              <a:rPr lang="en-US" sz="1400" b="1" dirty="0" smtClean="0">
                <a:solidFill>
                  <a:srgbClr val="BA2121"/>
                </a:solidFill>
                <a:latin typeface="Consolas"/>
              </a:rPr>
              <a:t>" </a:t>
            </a:r>
            <a:r>
              <a:rPr lang="en-US" sz="1400" b="1" dirty="0" err="1" smtClean="0">
                <a:solidFill>
                  <a:srgbClr val="7D9029"/>
                </a:solidFill>
                <a:latin typeface="Consolas"/>
              </a:rPr>
              <a:t>href</a:t>
            </a:r>
            <a:r>
              <a:rPr lang="en-US" sz="1400" b="1" dirty="0" smtClean="0">
                <a:solidFill>
                  <a:srgbClr val="7D9029"/>
                </a:solidFill>
                <a:latin typeface="Consolas"/>
              </a:rPr>
              <a:t>=</a:t>
            </a:r>
            <a:r>
              <a:rPr lang="en-US" sz="1400" b="1" dirty="0" smtClean="0">
                <a:solidFill>
                  <a:srgbClr val="BA2121"/>
                </a:solidFill>
                <a:latin typeface="Consolas"/>
              </a:rPr>
              <a:t>"styles/</a:t>
            </a:r>
            <a:r>
              <a:rPr lang="en-US" sz="1400" b="1" dirty="0" err="1" smtClean="0">
                <a:solidFill>
                  <a:srgbClr val="BA2121"/>
                </a:solidFill>
                <a:latin typeface="Consolas"/>
              </a:rPr>
              <a:t>base.css</a:t>
            </a:r>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a:t>
            </a:r>
            <a:r>
              <a:rPr lang="en-US" sz="1400" b="1" dirty="0" err="1" smtClean="0">
                <a:solidFill>
                  <a:srgbClr val="BA2121"/>
                </a:solidFill>
                <a:latin typeface="Consolas"/>
              </a:rPr>
              <a:t>css</a:t>
            </a:r>
            <a:r>
              <a:rPr lang="en-US" sz="1400" b="1" dirty="0" smtClean="0">
                <a:solidFill>
                  <a:srgbClr val="BA2121"/>
                </a:solidFill>
                <a:latin typeface="Consolas"/>
              </a:rPr>
              <a:t>" </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a:t>
            </a:r>
            <a:r>
              <a:rPr lang="en-US" sz="1400" b="1" dirty="0" smtClean="0">
                <a:solidFill>
                  <a:srgbClr val="008000"/>
                </a:solidFill>
                <a:latin typeface="Consolas"/>
              </a:rPr>
              <a:t> </a:t>
            </a:r>
            <a:r>
              <a:rPr lang="en-US" sz="1400" b="1" dirty="0" smtClean="0">
                <a:solidFill>
                  <a:srgbClr val="7D9029"/>
                </a:solidFill>
                <a:latin typeface="Consolas"/>
              </a:rPr>
              <a:t>name=</a:t>
            </a:r>
            <a:r>
              <a:rPr lang="en-US" sz="1400" b="1" dirty="0" smtClean="0">
                <a:solidFill>
                  <a:srgbClr val="BA2121"/>
                </a:solidFill>
                <a:latin typeface="Consolas"/>
              </a:rPr>
              <a:t>"limit" </a:t>
            </a:r>
            <a:r>
              <a:rPr lang="en-US" sz="1400" b="1" dirty="0" smtClean="0">
                <a:solidFill>
                  <a:srgbClr val="7D9029"/>
                </a:solidFill>
                <a:latin typeface="Consolas"/>
              </a:rPr>
              <a:t>label=</a:t>
            </a:r>
            <a:r>
              <a:rPr lang="en-US" sz="1400" b="1" dirty="0" smtClean="0">
                <a:solidFill>
                  <a:srgbClr val="BA2121"/>
                </a:solidFill>
                <a:latin typeface="Consolas"/>
              </a:rPr>
              <a:t>"Limit" </a:t>
            </a:r>
            <a:r>
              <a:rPr lang="en-US" sz="1400" b="1" dirty="0" err="1" smtClean="0">
                <a:solidFill>
                  <a:srgbClr val="7D9029"/>
                </a:solidFill>
                <a:latin typeface="Consolas"/>
              </a:rPr>
              <a:t>viewHint</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user,designModeOnly</a:t>
            </a:r>
            <a:r>
              <a:rPr lang="en-US" sz="1400" b="1" dirty="0" smtClean="0">
                <a:solidFill>
                  <a:srgbClr val="BA2121"/>
                </a:solidFill>
                <a:latin typeface="Consolas"/>
              </a:rPr>
              <a:t>” </a:t>
            </a:r>
          </a:p>
          <a:p>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 </a:t>
            </a:r>
            <a:r>
              <a:rPr lang="en-US" sz="1400" b="1" dirty="0" smtClean="0">
                <a:solidFill>
                  <a:srgbClr val="7D9029"/>
                </a:solidFill>
                <a:latin typeface="Consolas"/>
              </a:rPr>
              <a:t>default=</a:t>
            </a:r>
            <a:r>
              <a:rPr lang="en-US" sz="1400" b="1" dirty="0" smtClean="0">
                <a:solidFill>
                  <a:srgbClr val="BA2121"/>
                </a:solidFill>
                <a:latin typeface="Consolas"/>
              </a:rPr>
              <a:t>"5"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endParaRPr lang="en-US" sz="1400" dirty="0" smtClean="0">
              <a:latin typeface="Consolas"/>
            </a:endParaRPr>
          </a:p>
          <a:p>
            <a:r>
              <a:rPr lang="en-US" sz="1400" b="1" dirty="0" smtClean="0">
                <a:solidFill>
                  <a:srgbClr val="008000"/>
                </a:solidFill>
                <a:latin typeface="Consolas"/>
              </a:rPr>
              <a:t>&lt;/head&gt;</a:t>
            </a:r>
          </a:p>
          <a:p>
            <a:endParaRPr lang="en-US" sz="1400" dirty="0" smtClean="0">
              <a:latin typeface="Consolas"/>
            </a:endParaRPr>
          </a:p>
          <a:p>
            <a:r>
              <a:rPr lang="en-US" sz="1400" b="1" dirty="0" smtClean="0">
                <a:solidFill>
                  <a:srgbClr val="008000"/>
                </a:solidFill>
                <a:latin typeface="Consolas"/>
              </a:rPr>
              <a:t>&lt;body </a:t>
            </a:r>
            <a:r>
              <a:rPr lang="en-US" sz="1400" b="1" dirty="0" err="1" smtClean="0">
                <a:solidFill>
                  <a:srgbClr val="7D9029"/>
                </a:solidFill>
                <a:latin typeface="Consolas"/>
              </a:rPr>
              <a:t>g:onload</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requireWidget</a:t>
            </a:r>
            <a:r>
              <a:rPr lang="en-US" sz="1400" b="1" dirty="0" smtClean="0">
                <a:solidFill>
                  <a:srgbClr val="BA2121"/>
                </a:solidFill>
                <a:latin typeface="Consolas"/>
              </a:rPr>
              <a:t>(__WIDGET__, 'scripts/main')" </a:t>
            </a:r>
          </a:p>
          <a:p>
            <a:r>
              <a:rPr lang="en-US" sz="1400" b="1" dirty="0" smtClean="0">
                <a:solidFill>
                  <a:srgbClr val="BA2121"/>
                </a:solidFill>
                <a:latin typeface="Consolas"/>
              </a:rPr>
              <a:t>		</a:t>
            </a:r>
            <a:r>
              <a:rPr lang="en-US" sz="1400" b="1" dirty="0" smtClean="0">
                <a:solidFill>
                  <a:srgbClr val="7D9029"/>
                </a:solidFill>
                <a:latin typeface="Consolas"/>
              </a:rPr>
              <a:t>class=</a:t>
            </a:r>
            <a:r>
              <a:rPr lang="en-US" sz="1400" b="1" dirty="0">
                <a:solidFill>
                  <a:srgbClr val="BA2121"/>
                </a:solidFill>
                <a:latin typeface="Consolas"/>
              </a:rPr>
              <a:t>"</a:t>
            </a:r>
            <a:r>
              <a:rPr lang="en-US" sz="1400" b="1" dirty="0" err="1" smtClean="0">
                <a:solidFill>
                  <a:srgbClr val="BA2121"/>
                </a:solidFill>
                <a:latin typeface="Consolas"/>
              </a:rPr>
              <a:t>bt</a:t>
            </a:r>
            <a:r>
              <a:rPr lang="en-US" sz="1400" b="1" dirty="0" smtClean="0">
                <a:solidFill>
                  <a:srgbClr val="BA2121"/>
                </a:solidFill>
                <a:latin typeface="Consolas"/>
              </a:rPr>
              <a:t>-widget-</a:t>
            </a:r>
            <a:r>
              <a:rPr lang="en-US" sz="1400" b="1" dirty="0" err="1" smtClean="0">
                <a:solidFill>
                  <a:srgbClr val="BA2121"/>
                </a:solidFill>
                <a:latin typeface="Consolas"/>
              </a:rPr>
              <a:t>todo</a:t>
            </a:r>
            <a:r>
              <a:rPr lang="en-US" sz="1400" b="1" dirty="0" smtClean="0">
                <a:solidFill>
                  <a:srgbClr val="BA2121"/>
                </a:solidFill>
                <a:latin typeface="Consolas"/>
              </a:rPr>
              <a:t> ng-cloak"</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&lt;div </a:t>
            </a:r>
            <a:r>
              <a:rPr lang="en-US" sz="1400" b="1" dirty="0" err="1" smtClean="0">
                <a:solidFill>
                  <a:srgbClr val="7D9029"/>
                </a:solidFill>
                <a:latin typeface="Consolas"/>
              </a:rPr>
              <a:t>lp</a:t>
            </a:r>
            <a:r>
              <a:rPr lang="en-US" sz="1400" b="1" dirty="0" smtClean="0">
                <a:solidFill>
                  <a:srgbClr val="7D9029"/>
                </a:solidFill>
                <a:latin typeface="Consolas"/>
              </a:rPr>
              <a:t>-template=</a:t>
            </a:r>
            <a:r>
              <a:rPr lang="en-US" sz="1400" b="1" dirty="0" smtClean="0">
                <a:solidFill>
                  <a:srgbClr val="BA2121"/>
                </a:solidFill>
                <a:latin typeface="Consolas"/>
              </a:rPr>
              <a:t>"templates/</a:t>
            </a:r>
            <a:r>
              <a:rPr lang="en-US" sz="1400" b="1" dirty="0" err="1" smtClean="0">
                <a:solidFill>
                  <a:srgbClr val="BA2121"/>
                </a:solidFill>
                <a:latin typeface="Consolas"/>
              </a:rPr>
              <a:t>main.ng.html</a:t>
            </a:r>
            <a:r>
              <a:rPr lang="en-US" sz="1400" b="1" dirty="0" smtClean="0">
                <a:solidFill>
                  <a:srgbClr val="BA2121"/>
                </a:solidFill>
                <a:latin typeface="Consolas"/>
              </a:rPr>
              <a:t>"</a:t>
            </a:r>
            <a:r>
              <a:rPr lang="en-US" sz="1400" b="1" dirty="0" smtClean="0">
                <a:solidFill>
                  <a:srgbClr val="008000"/>
                </a:solidFill>
                <a:latin typeface="Consolas"/>
              </a:rPr>
              <a:t>&gt;&lt;/div&gt;</a:t>
            </a:r>
          </a:p>
          <a:p>
            <a:endParaRPr lang="en-US" sz="1400" dirty="0" smtClean="0">
              <a:latin typeface="Consolas"/>
            </a:endParaRPr>
          </a:p>
          <a:p>
            <a:r>
              <a:rPr lang="en-US" sz="1400" b="1" dirty="0" smtClean="0">
                <a:solidFill>
                  <a:srgbClr val="008000"/>
                </a:solidFill>
                <a:latin typeface="Consolas"/>
              </a:rPr>
              <a:t>&lt;/body&gt;</a:t>
            </a:r>
          </a:p>
          <a:p>
            <a:r>
              <a:rPr lang="en-US" sz="1400" b="1" dirty="0" smtClean="0">
                <a:solidFill>
                  <a:srgbClr val="008000"/>
                </a:solidFill>
                <a:latin typeface="Consolas"/>
              </a:rPr>
              <a:t>&lt;/html&gt;</a:t>
            </a:r>
            <a:endParaRPr lang="en-US" sz="1400" b="1" dirty="0">
              <a:solidFill>
                <a:srgbClr val="008000"/>
              </a:solidFill>
              <a:latin typeface="Consolas"/>
            </a:endParaRPr>
          </a:p>
        </p:txBody>
      </p:sp>
      <p:sp>
        <p:nvSpPr>
          <p:cNvPr id="3" name="Rectangle 2"/>
          <p:cNvSpPr/>
          <p:nvPr/>
        </p:nvSpPr>
        <p:spPr bwMode="auto">
          <a:xfrm>
            <a:off x="755576" y="3068960"/>
            <a:ext cx="7560840" cy="1008112"/>
          </a:xfrm>
          <a:prstGeom prst="rect">
            <a:avLst/>
          </a:prstGeom>
          <a:solidFill>
            <a:schemeClr val="bg2">
              <a:alpha val="8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5" name="Rectangle 4"/>
          <p:cNvSpPr/>
          <p:nvPr/>
        </p:nvSpPr>
        <p:spPr bwMode="auto">
          <a:xfrm>
            <a:off x="1043608" y="4581128"/>
            <a:ext cx="5184576" cy="216024"/>
          </a:xfrm>
          <a:prstGeom prst="rect">
            <a:avLst/>
          </a:prstGeom>
          <a:solidFill>
            <a:schemeClr val="bg2">
              <a:alpha val="8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xmlns="" val="4293104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 Template</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12</a:t>
            </a:fld>
            <a:endParaRPr lang="en-US" dirty="0"/>
          </a:p>
        </p:txBody>
      </p:sp>
      <p:sp>
        <p:nvSpPr>
          <p:cNvPr id="6" name="TextBox 5"/>
          <p:cNvSpPr txBox="1"/>
          <p:nvPr/>
        </p:nvSpPr>
        <p:spPr>
          <a:xfrm>
            <a:off x="395536" y="1548656"/>
            <a:ext cx="8352928" cy="1169551"/>
          </a:xfrm>
          <a:prstGeom prst="rect">
            <a:avLst/>
          </a:prstGeom>
          <a:noFill/>
        </p:spPr>
        <p:txBody>
          <a:bodyPr wrap="square" rtlCol="0">
            <a:spAutoFit/>
          </a:bodyPr>
          <a:lstStyle/>
          <a:p>
            <a:endParaRPr lang="en-US" sz="1400" dirty="0" smtClean="0">
              <a:latin typeface="Consolas"/>
            </a:endParaRPr>
          </a:p>
          <a:p>
            <a:r>
              <a:rPr lang="en-US" sz="1400" b="1" dirty="0" smtClean="0">
                <a:solidFill>
                  <a:srgbClr val="008000"/>
                </a:solidFill>
                <a:latin typeface="Consolas"/>
              </a:rPr>
              <a:t>&lt;div </a:t>
            </a:r>
            <a:r>
              <a:rPr lang="en-US" sz="1400" b="1" dirty="0" smtClean="0">
                <a:solidFill>
                  <a:srgbClr val="7D9029"/>
                </a:solidFill>
                <a:latin typeface="Consolas"/>
              </a:rPr>
              <a:t>ng-controller=</a:t>
            </a:r>
            <a:r>
              <a:rPr lang="en-US" sz="1400" b="1" dirty="0">
                <a:solidFill>
                  <a:srgbClr val="BA2121"/>
                </a:solidFill>
                <a:latin typeface="Consolas"/>
              </a:rPr>
              <a:t>"</a:t>
            </a:r>
            <a:r>
              <a:rPr lang="en-US" sz="1400" b="1" dirty="0" err="1">
                <a:solidFill>
                  <a:srgbClr val="BA2121"/>
                </a:solidFill>
                <a:latin typeface="Consolas"/>
              </a:rPr>
              <a:t>MainCtrl</a:t>
            </a:r>
            <a:r>
              <a:rPr lang="en-US" sz="1400" b="1" dirty="0">
                <a:solidFill>
                  <a:srgbClr val="BA2121"/>
                </a:solidFill>
                <a:latin typeface="Consolas"/>
              </a:rPr>
              <a:t> </a:t>
            </a:r>
            <a:r>
              <a:rPr lang="en-US" sz="1400" b="1" dirty="0" smtClean="0">
                <a:solidFill>
                  <a:srgbClr val="BA2121"/>
                </a:solidFill>
                <a:latin typeface="Consolas"/>
              </a:rPr>
              <a:t>as </a:t>
            </a:r>
            <a:r>
              <a:rPr lang="en-US" sz="1400" b="1" dirty="0" err="1" smtClean="0">
                <a:solidFill>
                  <a:srgbClr val="BA2121"/>
                </a:solidFill>
                <a:latin typeface="Consolas"/>
              </a:rPr>
              <a:t>mainCtrl</a:t>
            </a:r>
            <a:r>
              <a:rPr lang="en-US" sz="1400" dirty="0" smtClean="0">
                <a:solidFill>
                  <a:srgbClr val="BA2121"/>
                </a:solidFill>
                <a:latin typeface="Consolas"/>
              </a:rPr>
              <a:t>"</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&lt;h3 </a:t>
            </a:r>
            <a:r>
              <a:rPr lang="en-US" sz="1400" b="1" dirty="0" smtClean="0">
                <a:solidFill>
                  <a:srgbClr val="7D9029"/>
                </a:solidFill>
                <a:latin typeface="Consolas"/>
              </a:rPr>
              <a:t>ng-bind=</a:t>
            </a:r>
            <a:r>
              <a:rPr lang="en-US" sz="1400" dirty="0" smtClean="0">
                <a:solidFill>
                  <a:srgbClr val="BA2121"/>
                </a:solidFill>
                <a:latin typeface="Consolas"/>
              </a:rPr>
              <a:t>"</a:t>
            </a:r>
            <a:r>
              <a:rPr lang="en-US" sz="1400" b="1" dirty="0" err="1" smtClean="0">
                <a:solidFill>
                  <a:srgbClr val="BA2121"/>
                </a:solidFill>
                <a:latin typeface="Consolas"/>
              </a:rPr>
              <a:t>mainCtrl.state.title</a:t>
            </a:r>
            <a:r>
              <a:rPr lang="en-US" sz="1400" b="1" dirty="0" smtClean="0">
                <a:solidFill>
                  <a:srgbClr val="BA2121"/>
                </a:solidFill>
                <a:latin typeface="Consolas"/>
              </a:rPr>
              <a:t>"</a:t>
            </a:r>
            <a:r>
              <a:rPr lang="en-US" sz="1400" b="1" dirty="0" smtClean="0">
                <a:solidFill>
                  <a:srgbClr val="008000"/>
                </a:solidFill>
                <a:latin typeface="Consolas"/>
              </a:rPr>
              <a:t>&gt;&lt;/h3&gt;</a:t>
            </a:r>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img</a:t>
            </a:r>
            <a:r>
              <a:rPr lang="en-US" sz="1400" b="1" dirty="0" smtClean="0">
                <a:solidFill>
                  <a:srgbClr val="008000"/>
                </a:solidFill>
                <a:latin typeface="Consolas"/>
              </a:rPr>
              <a:t> </a:t>
            </a:r>
            <a:r>
              <a:rPr lang="en-US" sz="1400" b="1" dirty="0" smtClean="0">
                <a:solidFill>
                  <a:srgbClr val="7D9029"/>
                </a:solidFill>
                <a:latin typeface="Consolas"/>
              </a:rPr>
              <a:t>ng-</a:t>
            </a:r>
            <a:r>
              <a:rPr lang="en-US" sz="1400" b="1" dirty="0" err="1" smtClean="0">
                <a:solidFill>
                  <a:srgbClr val="7D9029"/>
                </a:solidFill>
                <a:latin typeface="Consolas"/>
              </a:rPr>
              <a:t>src</a:t>
            </a:r>
            <a:r>
              <a:rPr lang="en-US" sz="1400" b="1" dirty="0" smtClean="0">
                <a:solidFill>
                  <a:srgbClr val="7D9029"/>
                </a:solidFill>
                <a:latin typeface="Consolas"/>
              </a:rPr>
              <a:t>=</a:t>
            </a:r>
            <a:r>
              <a:rPr lang="en-US" sz="1400" dirty="0" smtClean="0">
                <a:solidFill>
                  <a:srgbClr val="BA2121"/>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mainCtrl.state.icon</a:t>
            </a:r>
            <a:r>
              <a:rPr lang="en-US" sz="1400" b="1" dirty="0" smtClean="0">
                <a:solidFill>
                  <a:srgbClr val="BA2121"/>
                </a:solidFill>
                <a:latin typeface="Consolas"/>
              </a:rPr>
              <a:t>}}" </a:t>
            </a:r>
            <a:r>
              <a:rPr lang="en-US" sz="1400" b="1" dirty="0" smtClean="0">
                <a:solidFill>
                  <a:srgbClr val="7D9029"/>
                </a:solidFill>
                <a:latin typeface="Consolas"/>
              </a:rPr>
              <a:t>alt=</a:t>
            </a:r>
            <a:r>
              <a:rPr lang="en-US" sz="1400" dirty="0" smtClean="0">
                <a:solidFill>
                  <a:srgbClr val="BA2121"/>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mainCtrl.state.title</a:t>
            </a:r>
            <a:r>
              <a:rPr lang="en-US" sz="1400" b="1" dirty="0" smtClean="0">
                <a:solidFill>
                  <a:srgbClr val="BA2121"/>
                </a:solidFill>
                <a:latin typeface="Consolas"/>
              </a:rPr>
              <a:t>}}" </a:t>
            </a:r>
            <a:r>
              <a:rPr lang="en-US" sz="1400" b="1" dirty="0" smtClean="0">
                <a:solidFill>
                  <a:srgbClr val="008000"/>
                </a:solidFill>
                <a:latin typeface="Consolas"/>
              </a:rPr>
              <a:t>/&gt;</a:t>
            </a:r>
            <a:endParaRPr lang="en-US" sz="1400" dirty="0" smtClean="0">
              <a:latin typeface="Consolas"/>
            </a:endParaRPr>
          </a:p>
          <a:p>
            <a:r>
              <a:rPr lang="en-US" sz="1400" b="1" dirty="0" smtClean="0">
                <a:solidFill>
                  <a:srgbClr val="008000"/>
                </a:solidFill>
                <a:latin typeface="Consolas"/>
              </a:rPr>
              <a:t>&lt;/div&gt;</a:t>
            </a:r>
          </a:p>
        </p:txBody>
      </p:sp>
    </p:spTree>
    <p:extLst>
      <p:ext uri="{BB962C8B-B14F-4D97-AF65-F5344CB8AC3E}">
        <p14:creationId xmlns:p14="http://schemas.microsoft.com/office/powerpoint/2010/main" xmlns="" val="685256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Markup</a:t>
            </a:r>
            <a:endParaRPr lang="en-US" dirty="0"/>
          </a:p>
        </p:txBody>
      </p:sp>
      <p:sp>
        <p:nvSpPr>
          <p:cNvPr id="6" name="Content Placeholder 5"/>
          <p:cNvSpPr>
            <a:spLocks noGrp="1"/>
          </p:cNvSpPr>
          <p:nvPr>
            <p:ph sz="quarter" idx="14"/>
          </p:nvPr>
        </p:nvSpPr>
        <p:spPr>
          <a:xfrm>
            <a:off x="357188" y="1772816"/>
            <a:ext cx="8439150" cy="4735934"/>
          </a:xfrm>
        </p:spPr>
        <p:txBody>
          <a:bodyPr/>
          <a:lstStyle/>
          <a:p>
            <a:pPr marL="171450" indent="-171450">
              <a:buFont typeface="Arial" panose="020B0604020202020204" pitchFamily="34" charset="0"/>
              <a:buChar char="•"/>
            </a:pPr>
            <a:r>
              <a:rPr lang="en-GB" dirty="0" smtClean="0"/>
              <a:t>Use project-specific classes on the body tag and subsequent elements</a:t>
            </a:r>
            <a:endParaRPr lang="en-GB" dirty="0"/>
          </a:p>
          <a:p>
            <a:pPr marL="171450" indent="-171450">
              <a:buFont typeface="Arial" panose="020B0604020202020204" pitchFamily="34" charset="0"/>
              <a:buChar char="•"/>
            </a:pPr>
            <a:r>
              <a:rPr lang="en-GB" dirty="0" smtClean="0"/>
              <a:t>Try to re-use Launchpad UI Components as much as possible</a:t>
            </a:r>
            <a:endParaRPr lang="en-GB" i="1" dirty="0"/>
          </a:p>
          <a:p>
            <a:pPr marL="171450" indent="-171450">
              <a:buFont typeface="Arial" panose="020B0604020202020204" pitchFamily="34" charset="0"/>
              <a:buChar char="•"/>
            </a:pPr>
            <a:r>
              <a:rPr lang="en-GB" dirty="0" smtClean="0"/>
              <a:t>Do not write the HTML directly in the </a:t>
            </a:r>
            <a:r>
              <a:rPr lang="en-GB" dirty="0" err="1" smtClean="0"/>
              <a:t>index.html</a:t>
            </a:r>
            <a:r>
              <a:rPr lang="en-GB" dirty="0" smtClean="0"/>
              <a:t> file (except for mobile / server-side rendering)</a:t>
            </a:r>
            <a:endParaRPr lang="en-GB" dirty="0"/>
          </a:p>
          <a:p>
            <a:pPr marL="171450" indent="-171450">
              <a:buFont typeface="Arial" panose="020B0604020202020204" pitchFamily="34" charset="0"/>
              <a:buChar char="•"/>
            </a:pPr>
            <a:r>
              <a:rPr lang="en-GB" dirty="0" smtClean="0"/>
              <a:t>Do not use classes as JavaScript selectors</a:t>
            </a:r>
          </a:p>
          <a:p>
            <a:pPr marL="171450" indent="-171450">
              <a:buFont typeface="Arial" panose="020B0604020202020204" pitchFamily="34" charset="0"/>
              <a:buChar char="•"/>
            </a:pPr>
            <a:r>
              <a:rPr lang="en-GB" dirty="0" smtClean="0"/>
              <a:t>Do not use ID attributes</a:t>
            </a:r>
            <a:endParaRPr lang="en-GB" dirty="0"/>
          </a:p>
          <a:p>
            <a:pPr marL="171450" indent="-171450">
              <a:buFont typeface="Arial" panose="020B0604020202020204" pitchFamily="34" charset="0"/>
              <a:buChar char="•"/>
            </a:pPr>
            <a:r>
              <a:rPr lang="en-GB" dirty="0" smtClean="0"/>
              <a:t>No inline JavaScript</a:t>
            </a:r>
            <a:endParaRPr lang="en-GB" dirty="0"/>
          </a:p>
          <a:p>
            <a:pPr marL="171450" indent="-171450">
              <a:buFont typeface="Arial" panose="020B0604020202020204" pitchFamily="34" charset="0"/>
              <a:buChar char="•"/>
            </a:pPr>
            <a:r>
              <a:rPr lang="en-GB" dirty="0" smtClean="0"/>
              <a:t>No </a:t>
            </a:r>
            <a:r>
              <a:rPr lang="en-GB" dirty="0"/>
              <a:t>inline </a:t>
            </a:r>
            <a:r>
              <a:rPr lang="en-GB" dirty="0" smtClean="0"/>
              <a:t>CSS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13</a:t>
            </a:fld>
            <a:endParaRPr lang="en-US" dirty="0"/>
          </a:p>
        </p:txBody>
      </p:sp>
    </p:spTree>
    <p:extLst>
      <p:ext uri="{BB962C8B-B14F-4D97-AF65-F5344CB8AC3E}">
        <p14:creationId xmlns:p14="http://schemas.microsoft.com/office/powerpoint/2010/main" xmlns="" val="1130715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14</a:t>
            </a:fld>
            <a:endParaRPr lang="en-US" dirty="0"/>
          </a:p>
        </p:txBody>
      </p:sp>
      <p:sp>
        <p:nvSpPr>
          <p:cNvPr id="3" name="Text Placeholder 2"/>
          <p:cNvSpPr>
            <a:spLocks noGrp="1"/>
          </p:cNvSpPr>
          <p:nvPr>
            <p:ph type="body" sz="quarter" idx="13"/>
          </p:nvPr>
        </p:nvSpPr>
        <p:spPr/>
        <p:txBody>
          <a:bodyPr/>
          <a:lstStyle/>
          <a:p>
            <a:r>
              <a:rPr lang="en-US" dirty="0" smtClean="0"/>
              <a:t>Exercise: Create Your First Widget</a:t>
            </a:r>
            <a:endParaRPr lang="en-GB" dirty="0"/>
          </a:p>
        </p:txBody>
      </p:sp>
      <p:sp>
        <p:nvSpPr>
          <p:cNvPr id="6" name="TextBox 5"/>
          <p:cNvSpPr txBox="1"/>
          <p:nvPr/>
        </p:nvSpPr>
        <p:spPr>
          <a:xfrm>
            <a:off x="395536" y="2462986"/>
            <a:ext cx="8373053"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latin typeface="Roboto Light"/>
                <a:cs typeface="Roboto Light"/>
              </a:rPr>
              <a:t>Scaffold a “</a:t>
            </a:r>
            <a:r>
              <a:rPr lang="en-US" dirty="0" err="1" smtClean="0">
                <a:latin typeface="Roboto Light"/>
                <a:cs typeface="Roboto Light"/>
              </a:rPr>
              <a:t>Todo</a:t>
            </a:r>
            <a:r>
              <a:rPr lang="en-US" dirty="0" smtClean="0">
                <a:latin typeface="Roboto Light"/>
                <a:cs typeface="Roboto Light"/>
              </a:rPr>
              <a:t>” widget structure using the “</a:t>
            </a:r>
            <a:r>
              <a:rPr lang="en-US" dirty="0" smtClean="0">
                <a:latin typeface="Roboto Medium"/>
                <a:cs typeface="Roboto Medium"/>
              </a:rPr>
              <a:t>bb generate</a:t>
            </a:r>
            <a:r>
              <a:rPr lang="en-US" dirty="0" smtClean="0">
                <a:latin typeface="Roboto Light"/>
                <a:cs typeface="Roboto Light"/>
              </a:rPr>
              <a:t>” command of bb-cli</a:t>
            </a:r>
            <a:br>
              <a:rPr lang="en-US" dirty="0" smtClean="0">
                <a:latin typeface="Roboto Light"/>
                <a:cs typeface="Roboto Light"/>
              </a:rPr>
            </a:br>
            <a:r>
              <a:rPr lang="en-US" dirty="0" smtClean="0">
                <a:latin typeface="Roboto Light"/>
                <a:cs typeface="Roboto Light"/>
              </a:rPr>
              <a:t>(generate an “</a:t>
            </a:r>
            <a:r>
              <a:rPr lang="en-US" b="1" dirty="0" smtClean="0">
                <a:latin typeface="Roboto Medium"/>
                <a:cs typeface="Roboto Medium"/>
              </a:rPr>
              <a:t>widget-</a:t>
            </a:r>
            <a:r>
              <a:rPr lang="en-US" b="1" dirty="0" err="1" smtClean="0">
                <a:latin typeface="Roboto Medium"/>
                <a:cs typeface="Roboto Medium"/>
              </a:rPr>
              <a:t>lp</a:t>
            </a:r>
            <a:r>
              <a:rPr lang="en-US" dirty="0" smtClean="0">
                <a:latin typeface="Roboto Light"/>
                <a:cs typeface="Roboto Light"/>
              </a:rPr>
              <a:t>”)</a:t>
            </a:r>
          </a:p>
          <a:p>
            <a:pPr marL="285750" indent="-285750">
              <a:lnSpc>
                <a:spcPct val="200000"/>
              </a:lnSpc>
              <a:buFont typeface="Arial" panose="020B0604020202020204" pitchFamily="34" charset="0"/>
              <a:buChar char="•"/>
            </a:pPr>
            <a:r>
              <a:rPr lang="en-US" dirty="0" smtClean="0">
                <a:latin typeface="Roboto Light"/>
                <a:cs typeface="Roboto Light"/>
              </a:rPr>
              <a:t>Open the template, add a heading</a:t>
            </a:r>
          </a:p>
          <a:p>
            <a:pPr marL="285750" indent="-285750">
              <a:lnSpc>
                <a:spcPct val="200000"/>
              </a:lnSpc>
              <a:buFont typeface="Arial" panose="020B0604020202020204" pitchFamily="34" charset="0"/>
              <a:buChar char="•"/>
            </a:pPr>
            <a:r>
              <a:rPr lang="en-US" dirty="0" smtClean="0">
                <a:latin typeface="Roboto Light"/>
                <a:cs typeface="Roboto Light"/>
              </a:rPr>
              <a:t>Import your widget in the Enterprise Catalog and enable it for your portal</a:t>
            </a:r>
          </a:p>
        </p:txBody>
      </p:sp>
    </p:spTree>
    <p:extLst>
      <p:ext uri="{BB962C8B-B14F-4D97-AF65-F5344CB8AC3E}">
        <p14:creationId xmlns:p14="http://schemas.microsoft.com/office/powerpoint/2010/main" xmlns="" val="2264832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Widget Namespace</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
        <p:nvSpPr>
          <p:cNvPr id="7" name="Rectangle 5"/>
          <p:cNvSpPr/>
          <p:nvPr/>
        </p:nvSpPr>
        <p:spPr bwMode="auto">
          <a:xfrm>
            <a:off x="971600" y="1952836"/>
            <a:ext cx="2880320" cy="1224136"/>
          </a:xfrm>
          <a:custGeom>
            <a:avLst/>
            <a:gdLst>
              <a:gd name="connsiteX0" fmla="*/ 0 w 2520280"/>
              <a:gd name="connsiteY0" fmla="*/ 0 h 1224136"/>
              <a:gd name="connsiteX1" fmla="*/ 2520280 w 2520280"/>
              <a:gd name="connsiteY1" fmla="*/ 0 h 1224136"/>
              <a:gd name="connsiteX2" fmla="*/ 2520280 w 2520280"/>
              <a:gd name="connsiteY2" fmla="*/ 1224136 h 1224136"/>
              <a:gd name="connsiteX3" fmla="*/ 0 w 2520280"/>
              <a:gd name="connsiteY3" fmla="*/ 1224136 h 1224136"/>
              <a:gd name="connsiteX4" fmla="*/ 0 w 2520280"/>
              <a:gd name="connsiteY4" fmla="*/ 0 h 1224136"/>
              <a:gd name="connsiteX0" fmla="*/ 0 w 2520280"/>
              <a:gd name="connsiteY0" fmla="*/ 0 h 1224136"/>
              <a:gd name="connsiteX1" fmla="*/ 2274096 w 2520280"/>
              <a:gd name="connsiteY1" fmla="*/ 351692 h 1224136"/>
              <a:gd name="connsiteX2" fmla="*/ 2520280 w 2520280"/>
              <a:gd name="connsiteY2" fmla="*/ 1224136 h 1224136"/>
              <a:gd name="connsiteX3" fmla="*/ 0 w 2520280"/>
              <a:gd name="connsiteY3" fmla="*/ 1224136 h 1224136"/>
              <a:gd name="connsiteX4" fmla="*/ 0 w 2520280"/>
              <a:gd name="connsiteY4" fmla="*/ 0 h 1224136"/>
              <a:gd name="connsiteX0" fmla="*/ 0 w 2520280"/>
              <a:gd name="connsiteY0" fmla="*/ 0 h 1224136"/>
              <a:gd name="connsiteX1" fmla="*/ 2465165 w 2520280"/>
              <a:gd name="connsiteY1" fmla="*/ 215215 h 1224136"/>
              <a:gd name="connsiteX2" fmla="*/ 2520280 w 2520280"/>
              <a:gd name="connsiteY2" fmla="*/ 1224136 h 1224136"/>
              <a:gd name="connsiteX3" fmla="*/ 0 w 2520280"/>
              <a:gd name="connsiteY3" fmla="*/ 1224136 h 1224136"/>
              <a:gd name="connsiteX4" fmla="*/ 0 w 2520280"/>
              <a:gd name="connsiteY4" fmla="*/ 0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80" h="1224136">
                <a:moveTo>
                  <a:pt x="0" y="0"/>
                </a:moveTo>
                <a:lnTo>
                  <a:pt x="2465165" y="215215"/>
                </a:lnTo>
                <a:lnTo>
                  <a:pt x="2520280" y="1224136"/>
                </a:lnTo>
                <a:lnTo>
                  <a:pt x="0" y="1224136"/>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g:preferences</a:t>
            </a:r>
            <a:endParaRPr lang="en-GB" sz="2800" dirty="0">
              <a:solidFill>
                <a:schemeClr val="bg1"/>
              </a:solidFill>
              <a:latin typeface="Roboto Light"/>
            </a:endParaRPr>
          </a:p>
        </p:txBody>
      </p:sp>
      <p:sp>
        <p:nvSpPr>
          <p:cNvPr id="8" name="Rectangle 6"/>
          <p:cNvSpPr/>
          <p:nvPr/>
        </p:nvSpPr>
        <p:spPr bwMode="auto">
          <a:xfrm>
            <a:off x="4932040" y="2384884"/>
            <a:ext cx="2952328" cy="1296144"/>
          </a:xfrm>
          <a:custGeom>
            <a:avLst/>
            <a:gdLst>
              <a:gd name="connsiteX0" fmla="*/ 0 w 2232248"/>
              <a:gd name="connsiteY0" fmla="*/ 0 h 1728192"/>
              <a:gd name="connsiteX1" fmla="*/ 2232248 w 2232248"/>
              <a:gd name="connsiteY1" fmla="*/ 0 h 1728192"/>
              <a:gd name="connsiteX2" fmla="*/ 2232248 w 2232248"/>
              <a:gd name="connsiteY2" fmla="*/ 1728192 h 1728192"/>
              <a:gd name="connsiteX3" fmla="*/ 0 w 2232248"/>
              <a:gd name="connsiteY3" fmla="*/ 1728192 h 1728192"/>
              <a:gd name="connsiteX4" fmla="*/ 0 w 2232248"/>
              <a:gd name="connsiteY4" fmla="*/ 0 h 1728192"/>
              <a:gd name="connsiteX0" fmla="*/ 0 w 2232248"/>
              <a:gd name="connsiteY0" fmla="*/ 0 h 1728192"/>
              <a:gd name="connsiteX1" fmla="*/ 2232248 w 2232248"/>
              <a:gd name="connsiteY1" fmla="*/ 0 h 1728192"/>
              <a:gd name="connsiteX2" fmla="*/ 2232248 w 2232248"/>
              <a:gd name="connsiteY2" fmla="*/ 1728192 h 1728192"/>
              <a:gd name="connsiteX3" fmla="*/ 410307 w 2232248"/>
              <a:gd name="connsiteY3" fmla="*/ 1353054 h 1728192"/>
              <a:gd name="connsiteX4" fmla="*/ 0 w 2232248"/>
              <a:gd name="connsiteY4" fmla="*/ 0 h 1728192"/>
              <a:gd name="connsiteX0" fmla="*/ 0 w 2232248"/>
              <a:gd name="connsiteY0" fmla="*/ 0 h 1728192"/>
              <a:gd name="connsiteX1" fmla="*/ 2232248 w 2232248"/>
              <a:gd name="connsiteY1" fmla="*/ 0 h 1728192"/>
              <a:gd name="connsiteX2" fmla="*/ 2232248 w 2232248"/>
              <a:gd name="connsiteY2" fmla="*/ 1728192 h 1728192"/>
              <a:gd name="connsiteX3" fmla="*/ 188712 w 2232248"/>
              <a:gd name="connsiteY3" fmla="*/ 1446838 h 1728192"/>
              <a:gd name="connsiteX4" fmla="*/ 0 w 2232248"/>
              <a:gd name="connsiteY4" fmla="*/ 0 h 1728192"/>
              <a:gd name="connsiteX0" fmla="*/ 0 w 2232248"/>
              <a:gd name="connsiteY0" fmla="*/ 0 h 1728192"/>
              <a:gd name="connsiteX1" fmla="*/ 2232248 w 2232248"/>
              <a:gd name="connsiteY1" fmla="*/ 0 h 1728192"/>
              <a:gd name="connsiteX2" fmla="*/ 2232248 w 2232248"/>
              <a:gd name="connsiteY2" fmla="*/ 1728192 h 1728192"/>
              <a:gd name="connsiteX3" fmla="*/ 106160 w 2232248"/>
              <a:gd name="connsiteY3" fmla="*/ 1501429 h 1728192"/>
              <a:gd name="connsiteX4" fmla="*/ 0 w 2232248"/>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48" h="1728192">
                <a:moveTo>
                  <a:pt x="0" y="0"/>
                </a:moveTo>
                <a:lnTo>
                  <a:pt x="2232248" y="0"/>
                </a:lnTo>
                <a:lnTo>
                  <a:pt x="2232248" y="1728192"/>
                </a:lnTo>
                <a:lnTo>
                  <a:pt x="106160" y="1501429"/>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g:onload</a:t>
            </a:r>
            <a:endParaRPr lang="en-GB" sz="2800" dirty="0">
              <a:solidFill>
                <a:schemeClr val="bg1"/>
              </a:solidFill>
              <a:latin typeface="Roboto Light"/>
            </a:endParaRPr>
          </a:p>
        </p:txBody>
      </p:sp>
      <p:sp>
        <p:nvSpPr>
          <p:cNvPr id="9" name="Rectangle 7"/>
          <p:cNvSpPr/>
          <p:nvPr/>
        </p:nvSpPr>
        <p:spPr bwMode="auto">
          <a:xfrm>
            <a:off x="1835696" y="3681028"/>
            <a:ext cx="2808312" cy="1224136"/>
          </a:xfrm>
          <a:custGeom>
            <a:avLst/>
            <a:gdLst>
              <a:gd name="connsiteX0" fmla="*/ 0 w 2808312"/>
              <a:gd name="connsiteY0" fmla="*/ 0 h 1224136"/>
              <a:gd name="connsiteX1" fmla="*/ 2808312 w 2808312"/>
              <a:gd name="connsiteY1" fmla="*/ 0 h 1224136"/>
              <a:gd name="connsiteX2" fmla="*/ 2808312 w 2808312"/>
              <a:gd name="connsiteY2" fmla="*/ 1224136 h 1224136"/>
              <a:gd name="connsiteX3" fmla="*/ 0 w 2808312"/>
              <a:gd name="connsiteY3" fmla="*/ 1224136 h 1224136"/>
              <a:gd name="connsiteX4" fmla="*/ 0 w 2808312"/>
              <a:gd name="connsiteY4" fmla="*/ 0 h 1224136"/>
              <a:gd name="connsiteX0" fmla="*/ 0 w 2808312"/>
              <a:gd name="connsiteY0" fmla="*/ 0 h 1224136"/>
              <a:gd name="connsiteX1" fmla="*/ 2808312 w 2808312"/>
              <a:gd name="connsiteY1" fmla="*/ 0 h 1224136"/>
              <a:gd name="connsiteX2" fmla="*/ 2796589 w 2808312"/>
              <a:gd name="connsiteY2" fmla="*/ 931059 h 1224136"/>
              <a:gd name="connsiteX3" fmla="*/ 0 w 2808312"/>
              <a:gd name="connsiteY3" fmla="*/ 1224136 h 1224136"/>
              <a:gd name="connsiteX4" fmla="*/ 0 w 2808312"/>
              <a:gd name="connsiteY4" fmla="*/ 0 h 1224136"/>
              <a:gd name="connsiteX0" fmla="*/ 0 w 2808312"/>
              <a:gd name="connsiteY0" fmla="*/ 0 h 1224136"/>
              <a:gd name="connsiteX1" fmla="*/ 2808312 w 2808312"/>
              <a:gd name="connsiteY1" fmla="*/ 0 h 1224136"/>
              <a:gd name="connsiteX2" fmla="*/ 2784866 w 2808312"/>
              <a:gd name="connsiteY2" fmla="*/ 1083459 h 1224136"/>
              <a:gd name="connsiteX3" fmla="*/ 0 w 2808312"/>
              <a:gd name="connsiteY3" fmla="*/ 1224136 h 1224136"/>
              <a:gd name="connsiteX4" fmla="*/ 0 w 2808312"/>
              <a:gd name="connsiteY4" fmla="*/ 0 h 1224136"/>
              <a:gd name="connsiteX0" fmla="*/ 46892 w 2808312"/>
              <a:gd name="connsiteY0" fmla="*/ 23446 h 1224136"/>
              <a:gd name="connsiteX1" fmla="*/ 2808312 w 2808312"/>
              <a:gd name="connsiteY1" fmla="*/ 0 h 1224136"/>
              <a:gd name="connsiteX2" fmla="*/ 2784866 w 2808312"/>
              <a:gd name="connsiteY2" fmla="*/ 1083459 h 1224136"/>
              <a:gd name="connsiteX3" fmla="*/ 0 w 2808312"/>
              <a:gd name="connsiteY3" fmla="*/ 1224136 h 1224136"/>
              <a:gd name="connsiteX4" fmla="*/ 46892 w 2808312"/>
              <a:gd name="connsiteY4" fmla="*/ 23446 h 1224136"/>
              <a:gd name="connsiteX0" fmla="*/ 82061 w 2808312"/>
              <a:gd name="connsiteY0" fmla="*/ 58615 h 1224136"/>
              <a:gd name="connsiteX1" fmla="*/ 2808312 w 2808312"/>
              <a:gd name="connsiteY1" fmla="*/ 0 h 1224136"/>
              <a:gd name="connsiteX2" fmla="*/ 2784866 w 2808312"/>
              <a:gd name="connsiteY2" fmla="*/ 1083459 h 1224136"/>
              <a:gd name="connsiteX3" fmla="*/ 0 w 2808312"/>
              <a:gd name="connsiteY3" fmla="*/ 1224136 h 1224136"/>
              <a:gd name="connsiteX4" fmla="*/ 82061 w 2808312"/>
              <a:gd name="connsiteY4" fmla="*/ 58615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312" h="1224136">
                <a:moveTo>
                  <a:pt x="82061" y="58615"/>
                </a:moveTo>
                <a:lnTo>
                  <a:pt x="2808312" y="0"/>
                </a:lnTo>
                <a:lnTo>
                  <a:pt x="2784866" y="1083459"/>
                </a:lnTo>
                <a:lnTo>
                  <a:pt x="0" y="1224136"/>
                </a:lnTo>
                <a:lnTo>
                  <a:pt x="82061" y="5861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g:include</a:t>
            </a:r>
            <a:endParaRPr lang="en-GB" sz="2800" dirty="0">
              <a:solidFill>
                <a:schemeClr val="bg1"/>
              </a:solidFill>
              <a:latin typeface="Roboto Light"/>
            </a:endParaRPr>
          </a:p>
        </p:txBody>
      </p:sp>
      <p:sp>
        <p:nvSpPr>
          <p:cNvPr id="10" name="Rectangle 8"/>
          <p:cNvSpPr/>
          <p:nvPr/>
        </p:nvSpPr>
        <p:spPr bwMode="auto">
          <a:xfrm>
            <a:off x="5364088" y="4241177"/>
            <a:ext cx="2669305" cy="1327974"/>
          </a:xfrm>
          <a:custGeom>
            <a:avLst/>
            <a:gdLst>
              <a:gd name="connsiteX0" fmla="*/ 0 w 2880320"/>
              <a:gd name="connsiteY0" fmla="*/ 0 h 1152128"/>
              <a:gd name="connsiteX1" fmla="*/ 2880320 w 2880320"/>
              <a:gd name="connsiteY1" fmla="*/ 0 h 1152128"/>
              <a:gd name="connsiteX2" fmla="*/ 2880320 w 2880320"/>
              <a:gd name="connsiteY2" fmla="*/ 1152128 h 1152128"/>
              <a:gd name="connsiteX3" fmla="*/ 0 w 2880320"/>
              <a:gd name="connsiteY3" fmla="*/ 1152128 h 1152128"/>
              <a:gd name="connsiteX4" fmla="*/ 0 w 2880320"/>
              <a:gd name="connsiteY4" fmla="*/ 0 h 1152128"/>
              <a:gd name="connsiteX0" fmla="*/ 211015 w 2880320"/>
              <a:gd name="connsiteY0" fmla="*/ 211016 h 1152128"/>
              <a:gd name="connsiteX1" fmla="*/ 2880320 w 2880320"/>
              <a:gd name="connsiteY1" fmla="*/ 0 h 1152128"/>
              <a:gd name="connsiteX2" fmla="*/ 2880320 w 2880320"/>
              <a:gd name="connsiteY2" fmla="*/ 1152128 h 1152128"/>
              <a:gd name="connsiteX3" fmla="*/ 0 w 2880320"/>
              <a:gd name="connsiteY3" fmla="*/ 1152128 h 1152128"/>
              <a:gd name="connsiteX4" fmla="*/ 211015 w 2880320"/>
              <a:gd name="connsiteY4" fmla="*/ 211016 h 1152128"/>
              <a:gd name="connsiteX0" fmla="*/ 0 w 2669305"/>
              <a:gd name="connsiteY0" fmla="*/ 211016 h 1327974"/>
              <a:gd name="connsiteX1" fmla="*/ 2669305 w 2669305"/>
              <a:gd name="connsiteY1" fmla="*/ 0 h 1327974"/>
              <a:gd name="connsiteX2" fmla="*/ 2669305 w 2669305"/>
              <a:gd name="connsiteY2" fmla="*/ 1152128 h 1327974"/>
              <a:gd name="connsiteX3" fmla="*/ 23447 w 2669305"/>
              <a:gd name="connsiteY3" fmla="*/ 1327974 h 1327974"/>
              <a:gd name="connsiteX4" fmla="*/ 0 w 2669305"/>
              <a:gd name="connsiteY4" fmla="*/ 211016 h 132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305" h="1327974">
                <a:moveTo>
                  <a:pt x="0" y="211016"/>
                </a:moveTo>
                <a:lnTo>
                  <a:pt x="2669305" y="0"/>
                </a:lnTo>
                <a:lnTo>
                  <a:pt x="2669305" y="1152128"/>
                </a:lnTo>
                <a:lnTo>
                  <a:pt x="23447" y="1327974"/>
                </a:lnTo>
                <a:lnTo>
                  <a:pt x="0" y="211016"/>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g:model</a:t>
            </a:r>
            <a:endParaRPr lang="en-GB" sz="2800" dirty="0">
              <a:solidFill>
                <a:schemeClr val="bg1"/>
              </a:solidFill>
              <a:latin typeface="Roboto Light"/>
            </a:endParaRPr>
          </a:p>
        </p:txBody>
      </p:sp>
    </p:spTree>
    <p:extLst>
      <p:ext uri="{BB962C8B-B14F-4D97-AF65-F5344CB8AC3E}">
        <p14:creationId xmlns:p14="http://schemas.microsoft.com/office/powerpoint/2010/main" xmlns="" val="384919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Adding a Preference to </a:t>
            </a:r>
            <a:r>
              <a:rPr lang="en-US" dirty="0" err="1" smtClean="0"/>
              <a:t>model.xml</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16</a:t>
            </a:fld>
            <a:endParaRPr lang="en-US" dirty="0"/>
          </a:p>
        </p:txBody>
      </p:sp>
      <p:sp>
        <p:nvSpPr>
          <p:cNvPr id="5" name="TextBox 4"/>
          <p:cNvSpPr txBox="1"/>
          <p:nvPr/>
        </p:nvSpPr>
        <p:spPr>
          <a:xfrm>
            <a:off x="395536" y="1548656"/>
            <a:ext cx="8352928" cy="2893100"/>
          </a:xfrm>
          <a:prstGeom prst="rect">
            <a:avLst/>
          </a:prstGeom>
          <a:noFill/>
        </p:spPr>
        <p:txBody>
          <a:bodyPr wrap="square" rtlCol="0">
            <a:spAutoFit/>
          </a:bodyPr>
          <a:lstStyle/>
          <a:p>
            <a:r>
              <a:rPr lang="en-US" sz="1400" dirty="0">
                <a:latin typeface="Consolas" charset="0"/>
                <a:ea typeface="Consolas" charset="0"/>
                <a:cs typeface="Consolas" charset="0"/>
              </a:rPr>
              <a:t>&lt;</a:t>
            </a:r>
            <a:r>
              <a:rPr lang="en-US" sz="1400" dirty="0">
                <a:solidFill>
                  <a:srgbClr val="BF4F24"/>
                </a:solidFill>
                <a:latin typeface="Consolas" charset="0"/>
                <a:ea typeface="Consolas" charset="0"/>
                <a:cs typeface="Consolas" charset="0"/>
              </a:rPr>
              <a:t>catalog</a:t>
            </a:r>
            <a:r>
              <a:rPr lang="en-US" sz="1400" dirty="0">
                <a:latin typeface="Consolas" charset="0"/>
                <a:ea typeface="Consolas" charset="0"/>
                <a:cs typeface="Consolas" charset="0"/>
              </a:rPr>
              <a:t>&gt;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&lt;</a:t>
            </a:r>
            <a:r>
              <a:rPr lang="en-US" sz="1400" dirty="0">
                <a:solidFill>
                  <a:srgbClr val="BF4F24"/>
                </a:solidFill>
                <a:latin typeface="Consolas" charset="0"/>
                <a:ea typeface="Consolas" charset="0"/>
                <a:cs typeface="Consolas" charset="0"/>
              </a:rPr>
              <a:t>widget</a:t>
            </a:r>
            <a:r>
              <a:rPr lang="en-US" sz="1400" dirty="0" smtClean="0">
                <a:latin typeface="Consolas" charset="0"/>
                <a:ea typeface="Consolas" charset="0"/>
                <a:cs typeface="Consolas" charset="0"/>
              </a:rPr>
              <a:t>&gt;</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&lt;</a:t>
            </a:r>
            <a:r>
              <a:rPr lang="en-US" sz="1400" dirty="0" smtClean="0">
                <a:solidFill>
                  <a:srgbClr val="BF4F24"/>
                </a:solidFill>
                <a:latin typeface="Consolas" charset="0"/>
                <a:ea typeface="Consolas" charset="0"/>
                <a:cs typeface="Consolas" charset="0"/>
              </a:rPr>
              <a:t>name</a:t>
            </a:r>
            <a:r>
              <a:rPr lang="en-US" sz="1400" dirty="0" smtClean="0">
                <a:latin typeface="Consolas" charset="0"/>
                <a:ea typeface="Consolas" charset="0"/>
                <a:cs typeface="Consolas" charset="0"/>
              </a:rPr>
              <a:t>&gt;widget-</a:t>
            </a:r>
            <a:r>
              <a:rPr lang="en-US" sz="1400" dirty="0" err="1" smtClean="0">
                <a:latin typeface="Consolas" charset="0"/>
                <a:ea typeface="Consolas" charset="0"/>
                <a:cs typeface="Consolas" charset="0"/>
              </a:rPr>
              <a:t>todo</a:t>
            </a:r>
            <a:r>
              <a:rPr lang="en-US" sz="1400" dirty="0" smtClean="0">
                <a:latin typeface="Consolas" charset="0"/>
                <a:ea typeface="Consolas" charset="0"/>
                <a:cs typeface="Consolas" charset="0"/>
              </a:rPr>
              <a:t>&lt;/</a:t>
            </a:r>
            <a:r>
              <a:rPr lang="en-US" sz="1400" dirty="0">
                <a:solidFill>
                  <a:srgbClr val="BF4F24"/>
                </a:solidFill>
                <a:latin typeface="Consolas" charset="0"/>
                <a:ea typeface="Consolas" charset="0"/>
                <a:cs typeface="Consolas" charset="0"/>
              </a:rPr>
              <a:t>name</a:t>
            </a:r>
            <a:r>
              <a:rPr lang="en-US" sz="1400" dirty="0">
                <a:latin typeface="Consolas" charset="0"/>
                <a:ea typeface="Consolas" charset="0"/>
                <a:cs typeface="Consolas" charset="0"/>
              </a:rPr>
              <a:t>&gt;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&lt;</a:t>
            </a:r>
            <a:r>
              <a:rPr lang="en-US" sz="1400" dirty="0" err="1">
                <a:solidFill>
                  <a:srgbClr val="BF4F24"/>
                </a:solidFill>
                <a:latin typeface="Consolas" charset="0"/>
                <a:ea typeface="Consolas" charset="0"/>
                <a:cs typeface="Consolas" charset="0"/>
              </a:rPr>
              <a:t>contextItemName</a:t>
            </a:r>
            <a:r>
              <a:rPr lang="en-US" sz="1400" dirty="0">
                <a:latin typeface="Consolas" charset="0"/>
                <a:ea typeface="Consolas" charset="0"/>
                <a:cs typeface="Consolas" charset="0"/>
              </a:rPr>
              <a:t>&gt;[BBHOST]&lt;/</a:t>
            </a:r>
            <a:r>
              <a:rPr lang="en-US" sz="1400" dirty="0" err="1">
                <a:solidFill>
                  <a:srgbClr val="BF4F24"/>
                </a:solidFill>
                <a:latin typeface="Consolas" charset="0"/>
                <a:ea typeface="Consolas" charset="0"/>
                <a:cs typeface="Consolas" charset="0"/>
              </a:rPr>
              <a:t>contextItemName</a:t>
            </a:r>
            <a:r>
              <a:rPr lang="en-US" sz="1400" dirty="0" smtClean="0">
                <a:latin typeface="Consolas" charset="0"/>
                <a:ea typeface="Consolas" charset="0"/>
                <a:cs typeface="Consolas" charset="0"/>
              </a:rPr>
              <a:t>&gt;</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properties</a:t>
            </a:r>
            <a:r>
              <a:rPr lang="en-US" sz="1400" dirty="0">
                <a:latin typeface="Consolas" charset="0"/>
                <a:ea typeface="Consolas" charset="0"/>
                <a:cs typeface="Consolas" charset="0"/>
              </a:rPr>
              <a:t>&gt;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p>
          <a:p>
            <a:pPr lvl="1"/>
            <a:r>
              <a:rPr lang="en-US" sz="1400" dirty="0" smtClean="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property</a:t>
            </a:r>
            <a:r>
              <a:rPr lang="en-US" sz="1400" dirty="0">
                <a:latin typeface="Consolas" charset="0"/>
                <a:ea typeface="Consolas" charset="0"/>
                <a:cs typeface="Consolas" charset="0"/>
              </a:rPr>
              <a:t> </a:t>
            </a:r>
            <a:r>
              <a:rPr lang="en-US" sz="1400" dirty="0">
                <a:solidFill>
                  <a:srgbClr val="BF4F24"/>
                </a:solidFill>
                <a:latin typeface="Consolas" charset="0"/>
                <a:ea typeface="Consolas" charset="0"/>
                <a:cs typeface="Consolas" charset="0"/>
              </a:rPr>
              <a:t>label</a:t>
            </a:r>
            <a:r>
              <a:rPr lang="en-US" sz="1400" dirty="0">
                <a:latin typeface="Consolas" charset="0"/>
                <a:ea typeface="Consolas" charset="0"/>
                <a:cs typeface="Consolas" charset="0"/>
              </a:rPr>
              <a:t>=</a:t>
            </a:r>
            <a:r>
              <a:rPr lang="en-US" sz="1400" dirty="0">
                <a:solidFill>
                  <a:srgbClr val="0B6125"/>
                </a:solidFill>
                <a:latin typeface="Consolas" charset="0"/>
                <a:ea typeface="Consolas" charset="0"/>
                <a:cs typeface="Consolas" charset="0"/>
              </a:rPr>
              <a:t>"Limit"</a:t>
            </a:r>
            <a:r>
              <a:rPr lang="en-US" sz="1400" dirty="0">
                <a:latin typeface="Consolas" charset="0"/>
                <a:ea typeface="Consolas" charset="0"/>
                <a:cs typeface="Consolas" charset="0"/>
              </a:rPr>
              <a:t> </a:t>
            </a:r>
            <a:r>
              <a:rPr lang="en-US" sz="1400" dirty="0">
                <a:solidFill>
                  <a:srgbClr val="BF4F24"/>
                </a:solidFill>
                <a:latin typeface="Consolas" charset="0"/>
                <a:ea typeface="Consolas" charset="0"/>
                <a:cs typeface="Consolas" charset="0"/>
              </a:rPr>
              <a:t>name</a:t>
            </a:r>
            <a:r>
              <a:rPr lang="en-US" sz="1400" dirty="0">
                <a:latin typeface="Consolas" charset="0"/>
                <a:ea typeface="Consolas" charset="0"/>
                <a:cs typeface="Consolas" charset="0"/>
              </a:rPr>
              <a:t>=</a:t>
            </a:r>
            <a:r>
              <a:rPr lang="en-US" sz="1400" dirty="0">
                <a:solidFill>
                  <a:srgbClr val="0B6125"/>
                </a:solidFill>
                <a:latin typeface="Consolas" charset="0"/>
                <a:ea typeface="Consolas" charset="0"/>
                <a:cs typeface="Consolas" charset="0"/>
              </a:rPr>
              <a:t>"limit"</a:t>
            </a:r>
            <a:r>
              <a:rPr lang="en-US" sz="1400" dirty="0">
                <a:latin typeface="Consolas" charset="0"/>
                <a:ea typeface="Consolas" charset="0"/>
                <a:cs typeface="Consolas" charset="0"/>
              </a:rPr>
              <a:t> </a:t>
            </a:r>
            <a:r>
              <a:rPr lang="en-US" sz="1400" dirty="0" err="1">
                <a:solidFill>
                  <a:srgbClr val="BF4F24"/>
                </a:solidFill>
                <a:latin typeface="Consolas" charset="0"/>
                <a:ea typeface="Consolas" charset="0"/>
                <a:cs typeface="Consolas" charset="0"/>
              </a:rPr>
              <a:t>viewHint</a:t>
            </a:r>
            <a:r>
              <a:rPr lang="en-US" sz="1400" dirty="0">
                <a:latin typeface="Consolas" charset="0"/>
                <a:ea typeface="Consolas" charset="0"/>
                <a:cs typeface="Consolas" charset="0"/>
              </a:rPr>
              <a:t>=</a:t>
            </a:r>
            <a:r>
              <a:rPr lang="en-US" sz="1400" dirty="0">
                <a:solidFill>
                  <a:srgbClr val="0B6125"/>
                </a:solidFill>
                <a:latin typeface="Consolas" charset="0"/>
                <a:ea typeface="Consolas" charset="0"/>
                <a:cs typeface="Consolas" charset="0"/>
              </a:rPr>
              <a:t>"</a:t>
            </a:r>
            <a:r>
              <a:rPr lang="en-US" sz="1400" dirty="0" err="1">
                <a:solidFill>
                  <a:srgbClr val="0B6125"/>
                </a:solidFill>
                <a:latin typeface="Consolas" charset="0"/>
                <a:ea typeface="Consolas" charset="0"/>
                <a:cs typeface="Consolas" charset="0"/>
              </a:rPr>
              <a:t>user,designModeOnly</a:t>
            </a:r>
            <a:r>
              <a:rPr lang="en-US" sz="1400" dirty="0" smtClean="0">
                <a:solidFill>
                  <a:srgbClr val="0B6125"/>
                </a:solidFill>
                <a:latin typeface="Consolas" charset="0"/>
                <a:ea typeface="Consolas" charset="0"/>
                <a:cs typeface="Consolas" charset="0"/>
              </a:rPr>
              <a:t>"</a:t>
            </a:r>
            <a:r>
              <a:rPr lang="en-US" sz="1400" dirty="0" smtClean="0">
                <a:latin typeface="Consolas" charset="0"/>
                <a:ea typeface="Consolas" charset="0"/>
                <a:cs typeface="Consolas" charset="0"/>
              </a:rPr>
              <a:t>&gt;</a:t>
            </a:r>
          </a:p>
          <a:p>
            <a:pPr lvl="1"/>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value</a:t>
            </a:r>
            <a:r>
              <a:rPr lang="en-US" sz="1400" dirty="0">
                <a:latin typeface="Consolas" charset="0"/>
                <a:ea typeface="Consolas" charset="0"/>
                <a:cs typeface="Consolas" charset="0"/>
              </a:rPr>
              <a:t> </a:t>
            </a:r>
            <a:r>
              <a:rPr lang="en-US" sz="1400" dirty="0">
                <a:solidFill>
                  <a:srgbClr val="BF4F24"/>
                </a:solidFill>
                <a:latin typeface="Consolas" charset="0"/>
                <a:ea typeface="Consolas" charset="0"/>
                <a:cs typeface="Consolas" charset="0"/>
              </a:rPr>
              <a:t>type</a:t>
            </a:r>
            <a:r>
              <a:rPr lang="en-US" sz="1400" dirty="0">
                <a:latin typeface="Consolas" charset="0"/>
                <a:ea typeface="Consolas" charset="0"/>
                <a:cs typeface="Consolas" charset="0"/>
              </a:rPr>
              <a:t>=</a:t>
            </a:r>
            <a:r>
              <a:rPr lang="en-US" sz="1400" dirty="0">
                <a:solidFill>
                  <a:srgbClr val="0B6125"/>
                </a:solidFill>
                <a:latin typeface="Consolas" charset="0"/>
                <a:ea typeface="Consolas" charset="0"/>
                <a:cs typeface="Consolas" charset="0"/>
              </a:rPr>
              <a:t>"string"</a:t>
            </a:r>
            <a:r>
              <a:rPr lang="en-US" sz="1400" dirty="0">
                <a:latin typeface="Consolas" charset="0"/>
                <a:ea typeface="Consolas" charset="0"/>
                <a:cs typeface="Consolas" charset="0"/>
              </a:rPr>
              <a:t>&gt;5&lt;/</a:t>
            </a:r>
            <a:r>
              <a:rPr lang="en-US" sz="1400" dirty="0">
                <a:solidFill>
                  <a:srgbClr val="BF4F24"/>
                </a:solidFill>
                <a:latin typeface="Consolas" charset="0"/>
                <a:ea typeface="Consolas" charset="0"/>
                <a:cs typeface="Consolas" charset="0"/>
              </a:rPr>
              <a:t>value</a:t>
            </a:r>
            <a:r>
              <a:rPr lang="en-US" sz="1400" dirty="0" smtClean="0">
                <a:latin typeface="Consolas" charset="0"/>
                <a:ea typeface="Consolas" charset="0"/>
                <a:cs typeface="Consolas" charset="0"/>
              </a:rPr>
              <a:t>&gt;</a:t>
            </a:r>
          </a:p>
          <a:p>
            <a:pPr lvl="1"/>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property</a:t>
            </a:r>
            <a:r>
              <a:rPr lang="en-US" sz="1400" dirty="0" smtClean="0">
                <a:latin typeface="Consolas" charset="0"/>
                <a:ea typeface="Consolas" charset="0"/>
                <a:cs typeface="Consolas" charset="0"/>
              </a:rPr>
              <a:t>&gt;</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p>
          <a:p>
            <a:r>
              <a:rPr lang="en-US" sz="1400" dirty="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properties</a:t>
            </a:r>
            <a:r>
              <a:rPr lang="en-US" sz="1400" dirty="0">
                <a:latin typeface="Consolas" charset="0"/>
                <a:ea typeface="Consolas" charset="0"/>
                <a:cs typeface="Consolas" charset="0"/>
              </a:rPr>
              <a:t>&gt;</a:t>
            </a:r>
          </a:p>
          <a:p>
            <a:r>
              <a:rPr lang="en-US" sz="1400" dirty="0" smtClean="0">
                <a:latin typeface="Consolas" charset="0"/>
                <a:ea typeface="Consolas" charset="0"/>
                <a:cs typeface="Consolas" charset="0"/>
              </a:rPr>
              <a:t>	&lt;/</a:t>
            </a:r>
            <a:r>
              <a:rPr lang="en-US" sz="1400" dirty="0">
                <a:solidFill>
                  <a:srgbClr val="BF4F24"/>
                </a:solidFill>
                <a:latin typeface="Consolas" charset="0"/>
                <a:ea typeface="Consolas" charset="0"/>
                <a:cs typeface="Consolas" charset="0"/>
              </a:rPr>
              <a:t>widget</a:t>
            </a:r>
            <a:r>
              <a:rPr lang="en-US" sz="1400" dirty="0" smtClean="0">
                <a:latin typeface="Consolas" charset="0"/>
                <a:ea typeface="Consolas" charset="0"/>
                <a:cs typeface="Consolas" charset="0"/>
              </a:rPr>
              <a:t>&gt;</a:t>
            </a:r>
          </a:p>
          <a:p>
            <a:r>
              <a:rPr lang="en-US" sz="1400" dirty="0" smtClean="0">
                <a:latin typeface="Consolas" charset="0"/>
                <a:ea typeface="Consolas" charset="0"/>
                <a:cs typeface="Consolas" charset="0"/>
              </a:rPr>
              <a:t>&lt;/</a:t>
            </a:r>
            <a:r>
              <a:rPr lang="en-US" sz="1400" dirty="0">
                <a:solidFill>
                  <a:srgbClr val="BF4F24"/>
                </a:solidFill>
                <a:latin typeface="Consolas" charset="0"/>
                <a:ea typeface="Consolas" charset="0"/>
                <a:cs typeface="Consolas" charset="0"/>
              </a:rPr>
              <a:t>catalog</a:t>
            </a:r>
            <a:r>
              <a:rPr lang="en-US" sz="1400" dirty="0">
                <a:latin typeface="Consolas" charset="0"/>
                <a:ea typeface="Consolas" charset="0"/>
                <a:cs typeface="Consolas" charset="0"/>
              </a:rPr>
              <a:t>&gt;</a:t>
            </a:r>
            <a:endParaRPr lang="en-US" sz="1400" b="1" dirty="0">
              <a:solidFill>
                <a:srgbClr val="008000"/>
              </a:solidFill>
              <a:latin typeface="Consolas" charset="0"/>
              <a:ea typeface="Consolas" charset="0"/>
              <a:cs typeface="Consolas" charset="0"/>
            </a:endParaRPr>
          </a:p>
        </p:txBody>
      </p:sp>
    </p:spTree>
    <p:extLst>
      <p:ext uri="{BB962C8B-B14F-4D97-AF65-F5344CB8AC3E}">
        <p14:creationId xmlns:p14="http://schemas.microsoft.com/office/powerpoint/2010/main" xmlns="" val="940837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Adding a </a:t>
            </a:r>
            <a:r>
              <a:rPr lang="en-US" dirty="0" smtClean="0"/>
              <a:t>Preference to Widget Definition</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17</a:t>
            </a:fld>
            <a:endParaRPr lang="en-US" dirty="0"/>
          </a:p>
        </p:txBody>
      </p:sp>
      <p:sp>
        <p:nvSpPr>
          <p:cNvPr id="5" name="TextBox 4"/>
          <p:cNvSpPr txBox="1"/>
          <p:nvPr/>
        </p:nvSpPr>
        <p:spPr>
          <a:xfrm>
            <a:off x="395536" y="1548656"/>
            <a:ext cx="8352928" cy="4616648"/>
          </a:xfrm>
          <a:prstGeom prst="rect">
            <a:avLst/>
          </a:prstGeom>
          <a:noFill/>
        </p:spPr>
        <p:txBody>
          <a:bodyPr wrap="square" rtlCol="0">
            <a:spAutoFit/>
          </a:bodyPr>
          <a:lstStyle/>
          <a:p>
            <a:r>
              <a:rPr lang="en-US" sz="1400" dirty="0" smtClean="0">
                <a:solidFill>
                  <a:srgbClr val="BC7A00"/>
                </a:solidFill>
                <a:latin typeface="Consolas"/>
              </a:rPr>
              <a:t>&lt;!DOCTYPE html&gt;</a:t>
            </a:r>
          </a:p>
          <a:p>
            <a:r>
              <a:rPr lang="en-US" sz="1400" b="1" dirty="0" smtClean="0">
                <a:solidFill>
                  <a:srgbClr val="008000"/>
                </a:solidFill>
                <a:latin typeface="Consolas"/>
              </a:rPr>
              <a:t>&lt;html </a:t>
            </a:r>
            <a:r>
              <a:rPr lang="en-US" sz="1400" b="1" dirty="0" err="1" smtClean="0">
                <a:solidFill>
                  <a:srgbClr val="7D9029"/>
                </a:solidFill>
                <a:latin typeface="Consolas"/>
              </a:rPr>
              <a:t>xmlns</a:t>
            </a:r>
            <a:r>
              <a:rPr lang="en-US" sz="1400" b="1" dirty="0" smtClean="0">
                <a:solidFill>
                  <a:srgbClr val="7D9029"/>
                </a:solidFill>
                <a:latin typeface="Consolas"/>
              </a:rPr>
              <a:t>=</a:t>
            </a:r>
            <a:r>
              <a:rPr lang="en-US" sz="1400" b="1" dirty="0" smtClean="0">
                <a:solidFill>
                  <a:srgbClr val="BA2121"/>
                </a:solidFill>
                <a:latin typeface="Consolas"/>
                <a:hlinkClick r:id="rId3"/>
              </a:rPr>
              <a:t>http://www.w3.org/1999/xhtml</a:t>
            </a:r>
            <a:endParaRPr lang="en-US" sz="1400" b="1" dirty="0" smtClean="0">
              <a:solidFill>
                <a:srgbClr val="BA2121"/>
              </a:solidFill>
              <a:latin typeface="Consolas"/>
            </a:endParaRPr>
          </a:p>
          <a:p>
            <a:r>
              <a:rPr lang="en-US" sz="1400" b="1" dirty="0" smtClean="0">
                <a:solidFill>
                  <a:srgbClr val="7D9029"/>
                </a:solidFill>
                <a:latin typeface="Consolas"/>
              </a:rPr>
              <a:t>    </a:t>
            </a:r>
            <a:r>
              <a:rPr lang="en-US" sz="1400" b="1" dirty="0" err="1" smtClean="0">
                <a:solidFill>
                  <a:srgbClr val="7D9029"/>
                </a:solidFill>
                <a:latin typeface="Consolas"/>
              </a:rPr>
              <a:t>xmlns:g</a:t>
            </a:r>
            <a:r>
              <a:rPr lang="en-US" sz="1400" b="1" dirty="0" smtClean="0">
                <a:solidFill>
                  <a:srgbClr val="7D9029"/>
                </a:solidFill>
                <a:latin typeface="Consolas"/>
              </a:rPr>
              <a:t>=</a:t>
            </a:r>
            <a:r>
              <a:rPr lang="en-US" sz="1400" b="1" dirty="0" smtClean="0">
                <a:solidFill>
                  <a:srgbClr val="BA2121"/>
                </a:solidFill>
                <a:latin typeface="Consolas"/>
              </a:rPr>
              <a:t>"http://</a:t>
            </a:r>
            <a:r>
              <a:rPr lang="en-US" sz="1400" b="1" dirty="0" err="1" smtClean="0">
                <a:solidFill>
                  <a:srgbClr val="BA2121"/>
                </a:solidFill>
                <a:latin typeface="Consolas"/>
              </a:rPr>
              <a:t>www.backbase.com</a:t>
            </a:r>
            <a:r>
              <a:rPr lang="en-US" sz="1400" b="1" dirty="0" smtClean="0">
                <a:solidFill>
                  <a:srgbClr val="BA2121"/>
                </a:solidFill>
                <a:latin typeface="Consolas"/>
              </a:rPr>
              <a:t>/2008/gadget" </a:t>
            </a:r>
            <a:r>
              <a:rPr lang="en-US" sz="1400" b="1" dirty="0" err="1" smtClean="0">
                <a:solidFill>
                  <a:srgbClr val="7D9029"/>
                </a:solidFill>
                <a:latin typeface="Consolas"/>
              </a:rPr>
              <a:t>xml:lang</a:t>
            </a:r>
            <a:r>
              <a:rPr lang="en-US" sz="1400" b="1" dirty="0" smtClean="0">
                <a:solidFill>
                  <a:srgbClr val="7D9029"/>
                </a:solidFill>
                <a:latin typeface="Consolas"/>
              </a:rPr>
              <a:t>=</a:t>
            </a:r>
            <a:r>
              <a:rPr lang="en-US" sz="1400" b="1" dirty="0" smtClean="0">
                <a:solidFill>
                  <a:srgbClr val="BA2121"/>
                </a:solidFill>
                <a:latin typeface="Consolas"/>
              </a:rPr>
              <a:t>"en"</a:t>
            </a:r>
            <a:r>
              <a:rPr lang="en-US" sz="1400" b="1" dirty="0" smtClean="0">
                <a:solidFill>
                  <a:srgbClr val="008000"/>
                </a:solidFill>
                <a:latin typeface="Consolas"/>
              </a:rPr>
              <a:t>&gt;</a:t>
            </a:r>
          </a:p>
          <a:p>
            <a:r>
              <a:rPr lang="en-US" sz="1400" b="1" dirty="0" smtClean="0">
                <a:solidFill>
                  <a:srgbClr val="008000"/>
                </a:solidFill>
                <a:latin typeface="Consolas"/>
              </a:rPr>
              <a:t>&lt;head&gt;</a:t>
            </a:r>
          </a:p>
          <a:p>
            <a:r>
              <a:rPr lang="en-US" sz="1400" dirty="0" smtClean="0">
                <a:latin typeface="Consolas"/>
              </a:rPr>
              <a:t>    </a:t>
            </a:r>
            <a:r>
              <a:rPr lang="en-US" sz="1400" b="1" dirty="0" smtClean="0">
                <a:solidFill>
                  <a:srgbClr val="008000"/>
                </a:solidFill>
                <a:latin typeface="Consolas"/>
              </a:rPr>
              <a:t>&lt;meta </a:t>
            </a:r>
            <a:r>
              <a:rPr lang="en-US" sz="1400" b="1" dirty="0" smtClean="0">
                <a:solidFill>
                  <a:srgbClr val="7D9029"/>
                </a:solidFill>
                <a:latin typeface="Consolas"/>
              </a:rPr>
              <a:t>http-</a:t>
            </a:r>
            <a:r>
              <a:rPr lang="en-US" sz="1400" b="1" dirty="0" err="1" smtClean="0">
                <a:solidFill>
                  <a:srgbClr val="7D9029"/>
                </a:solidFill>
                <a:latin typeface="Consolas"/>
              </a:rPr>
              <a:t>equiv</a:t>
            </a:r>
            <a:r>
              <a:rPr lang="en-US" sz="1400" b="1" dirty="0" smtClean="0">
                <a:solidFill>
                  <a:srgbClr val="7D9029"/>
                </a:solidFill>
                <a:latin typeface="Consolas"/>
              </a:rPr>
              <a:t>=</a:t>
            </a:r>
            <a:r>
              <a:rPr lang="en-US" sz="1400" b="1" dirty="0" smtClean="0">
                <a:solidFill>
                  <a:srgbClr val="BA2121"/>
                </a:solidFill>
                <a:latin typeface="Consolas"/>
              </a:rPr>
              <a:t>"Content-Type" </a:t>
            </a:r>
            <a:r>
              <a:rPr lang="en-US" sz="1400" b="1" dirty="0" smtClean="0">
                <a:solidFill>
                  <a:srgbClr val="7D9029"/>
                </a:solidFill>
                <a:latin typeface="Consolas"/>
              </a:rPr>
              <a:t>content=</a:t>
            </a:r>
            <a:r>
              <a:rPr lang="en-US" sz="1400" b="1" dirty="0" smtClean="0">
                <a:solidFill>
                  <a:srgbClr val="BA2121"/>
                </a:solidFill>
                <a:latin typeface="Consolas"/>
              </a:rPr>
              <a:t>"text/xml; charset=UTF-8"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&lt;link </a:t>
            </a:r>
            <a:r>
              <a:rPr lang="en-US" sz="1400" b="1" dirty="0" err="1" smtClean="0">
                <a:solidFill>
                  <a:srgbClr val="7D9029"/>
                </a:solidFill>
                <a:latin typeface="Consolas"/>
              </a:rPr>
              <a:t>rel</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stylesheet</a:t>
            </a:r>
            <a:r>
              <a:rPr lang="en-US" sz="1400" b="1" dirty="0" smtClean="0">
                <a:solidFill>
                  <a:srgbClr val="BA2121"/>
                </a:solidFill>
                <a:latin typeface="Consolas"/>
              </a:rPr>
              <a:t>" </a:t>
            </a:r>
            <a:r>
              <a:rPr lang="en-US" sz="1400" b="1" dirty="0" err="1" smtClean="0">
                <a:solidFill>
                  <a:srgbClr val="7D9029"/>
                </a:solidFill>
                <a:latin typeface="Consolas"/>
              </a:rPr>
              <a:t>href</a:t>
            </a:r>
            <a:r>
              <a:rPr lang="en-US" sz="1400" b="1" dirty="0" smtClean="0">
                <a:solidFill>
                  <a:srgbClr val="7D9029"/>
                </a:solidFill>
                <a:latin typeface="Consolas"/>
              </a:rPr>
              <a:t>=</a:t>
            </a:r>
            <a:r>
              <a:rPr lang="en-US" sz="1400" b="1" dirty="0" smtClean="0">
                <a:solidFill>
                  <a:srgbClr val="BA2121"/>
                </a:solidFill>
                <a:latin typeface="Consolas"/>
              </a:rPr>
              <a:t>"styles/</a:t>
            </a:r>
            <a:r>
              <a:rPr lang="en-US" sz="1400" b="1" dirty="0" err="1" smtClean="0">
                <a:solidFill>
                  <a:srgbClr val="BA2121"/>
                </a:solidFill>
                <a:latin typeface="Consolas"/>
              </a:rPr>
              <a:t>base.css</a:t>
            </a:r>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a:t>
            </a:r>
            <a:r>
              <a:rPr lang="en-US" sz="1400" b="1" dirty="0" err="1" smtClean="0">
                <a:solidFill>
                  <a:srgbClr val="BA2121"/>
                </a:solidFill>
                <a:latin typeface="Consolas"/>
              </a:rPr>
              <a:t>css</a:t>
            </a:r>
            <a:r>
              <a:rPr lang="en-US" sz="1400" b="1" dirty="0" smtClean="0">
                <a:solidFill>
                  <a:srgbClr val="BA2121"/>
                </a:solidFill>
                <a:latin typeface="Consolas"/>
              </a:rPr>
              <a:t>" </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a:t>
            </a:r>
            <a:r>
              <a:rPr lang="en-US" sz="1400" b="1" dirty="0" smtClean="0">
                <a:solidFill>
                  <a:srgbClr val="008000"/>
                </a:solidFill>
                <a:latin typeface="Consolas"/>
              </a:rPr>
              <a:t> </a:t>
            </a:r>
            <a:r>
              <a:rPr lang="en-US" sz="1400" b="1" dirty="0" smtClean="0">
                <a:solidFill>
                  <a:srgbClr val="7D9029"/>
                </a:solidFill>
                <a:latin typeface="Consolas"/>
              </a:rPr>
              <a:t>name=</a:t>
            </a:r>
            <a:r>
              <a:rPr lang="en-US" sz="1400" b="1" dirty="0" smtClean="0">
                <a:solidFill>
                  <a:srgbClr val="BA2121"/>
                </a:solidFill>
                <a:latin typeface="Consolas"/>
              </a:rPr>
              <a:t>"limit" </a:t>
            </a:r>
            <a:r>
              <a:rPr lang="en-US" sz="1400" b="1" dirty="0" smtClean="0">
                <a:solidFill>
                  <a:srgbClr val="7D9029"/>
                </a:solidFill>
                <a:latin typeface="Consolas"/>
              </a:rPr>
              <a:t>label=</a:t>
            </a:r>
            <a:r>
              <a:rPr lang="en-US" sz="1400" b="1" dirty="0" smtClean="0">
                <a:solidFill>
                  <a:srgbClr val="BA2121"/>
                </a:solidFill>
                <a:latin typeface="Consolas"/>
              </a:rPr>
              <a:t>"Limit" </a:t>
            </a:r>
            <a:r>
              <a:rPr lang="en-US" sz="1400" b="1" dirty="0" err="1" smtClean="0">
                <a:solidFill>
                  <a:srgbClr val="7D9029"/>
                </a:solidFill>
                <a:latin typeface="Consolas"/>
              </a:rPr>
              <a:t>viewHint</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a:solidFill>
                  <a:srgbClr val="BA2121"/>
                </a:solidFill>
                <a:latin typeface="Consolas"/>
              </a:rPr>
              <a:t>user,designModeOnly</a:t>
            </a:r>
            <a:r>
              <a:rPr lang="en-US" sz="1400" b="1" dirty="0">
                <a:solidFill>
                  <a:srgbClr val="BA2121"/>
                </a:solidFill>
                <a:latin typeface="Consolas"/>
              </a:rPr>
              <a:t>" </a:t>
            </a:r>
            <a:endParaRPr lang="en-US" sz="1400" b="1" dirty="0" smtClean="0">
              <a:solidFill>
                <a:srgbClr val="BA2121"/>
              </a:solidFill>
              <a:latin typeface="Consolas"/>
            </a:endParaRPr>
          </a:p>
          <a:p>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 </a:t>
            </a:r>
            <a:r>
              <a:rPr lang="en-US" sz="1400" b="1" dirty="0" smtClean="0">
                <a:solidFill>
                  <a:srgbClr val="7D9029"/>
                </a:solidFill>
                <a:latin typeface="Consolas"/>
              </a:rPr>
              <a:t>default=</a:t>
            </a:r>
            <a:r>
              <a:rPr lang="en-US" sz="1400" b="1" dirty="0" smtClean="0">
                <a:solidFill>
                  <a:srgbClr val="BA2121"/>
                </a:solidFill>
                <a:latin typeface="Consolas"/>
              </a:rPr>
              <a:t>"5"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endParaRPr lang="en-US" sz="1400" dirty="0" smtClean="0">
              <a:latin typeface="Consolas"/>
            </a:endParaRPr>
          </a:p>
          <a:p>
            <a:r>
              <a:rPr lang="en-US" sz="1400" b="1" dirty="0" smtClean="0">
                <a:solidFill>
                  <a:srgbClr val="008000"/>
                </a:solidFill>
                <a:latin typeface="Consolas"/>
              </a:rPr>
              <a:t>&lt;/head&gt;</a:t>
            </a:r>
          </a:p>
          <a:p>
            <a:endParaRPr lang="en-US" sz="1400" dirty="0" smtClean="0">
              <a:latin typeface="Consolas"/>
            </a:endParaRPr>
          </a:p>
          <a:p>
            <a:r>
              <a:rPr lang="en-US" sz="1400" b="1" dirty="0" smtClean="0">
                <a:solidFill>
                  <a:srgbClr val="008000"/>
                </a:solidFill>
                <a:latin typeface="Consolas"/>
              </a:rPr>
              <a:t>&lt;body </a:t>
            </a:r>
            <a:r>
              <a:rPr lang="en-US" sz="1400" b="1" dirty="0" err="1" smtClean="0">
                <a:solidFill>
                  <a:srgbClr val="7D9029"/>
                </a:solidFill>
                <a:latin typeface="Consolas"/>
              </a:rPr>
              <a:t>g:onload</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requireWidget</a:t>
            </a:r>
            <a:r>
              <a:rPr lang="en-US" sz="1400" b="1" dirty="0" smtClean="0">
                <a:solidFill>
                  <a:srgbClr val="BA2121"/>
                </a:solidFill>
                <a:latin typeface="Consolas"/>
              </a:rPr>
              <a:t>(__WIDGET__, 'scripts/main')" </a:t>
            </a:r>
          </a:p>
          <a:p>
            <a:r>
              <a:rPr lang="en-US" sz="1400" b="1" dirty="0" smtClean="0">
                <a:solidFill>
                  <a:srgbClr val="BA2121"/>
                </a:solidFill>
                <a:latin typeface="Consolas"/>
              </a:rPr>
              <a:t>	</a:t>
            </a:r>
            <a:r>
              <a:rPr lang="en-US" sz="1400" b="1" dirty="0">
                <a:solidFill>
                  <a:srgbClr val="BA2121"/>
                </a:solidFill>
                <a:latin typeface="Consolas"/>
              </a:rPr>
              <a:t>	</a:t>
            </a:r>
            <a:r>
              <a:rPr lang="en-US" sz="1400" b="1" dirty="0" smtClean="0">
                <a:solidFill>
                  <a:srgbClr val="7D9029"/>
                </a:solidFill>
                <a:latin typeface="Consolas"/>
              </a:rPr>
              <a:t>class=</a:t>
            </a:r>
            <a:r>
              <a:rPr lang="en-US" sz="1400" b="1" dirty="0">
                <a:solidFill>
                  <a:srgbClr val="BA2121"/>
                </a:solidFill>
                <a:latin typeface="Consolas"/>
              </a:rPr>
              <a:t>"</a:t>
            </a:r>
            <a:r>
              <a:rPr lang="en-US" sz="1400" b="1" dirty="0" err="1" smtClean="0">
                <a:solidFill>
                  <a:srgbClr val="BA2121"/>
                </a:solidFill>
                <a:latin typeface="Consolas"/>
              </a:rPr>
              <a:t>bt</a:t>
            </a:r>
            <a:r>
              <a:rPr lang="en-US" sz="1400" b="1" dirty="0" smtClean="0">
                <a:solidFill>
                  <a:srgbClr val="BA2121"/>
                </a:solidFill>
                <a:latin typeface="Consolas"/>
              </a:rPr>
              <a:t>-widget-</a:t>
            </a:r>
            <a:r>
              <a:rPr lang="en-US" sz="1400" b="1" dirty="0" err="1" smtClean="0">
                <a:solidFill>
                  <a:srgbClr val="BA2121"/>
                </a:solidFill>
                <a:latin typeface="Consolas"/>
              </a:rPr>
              <a:t>todo</a:t>
            </a:r>
            <a:r>
              <a:rPr lang="en-US" sz="1400" b="1" dirty="0" smtClean="0">
                <a:solidFill>
                  <a:srgbClr val="BA2121"/>
                </a:solidFill>
                <a:latin typeface="Consolas"/>
              </a:rPr>
              <a:t> ng-cloak"</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&lt;div </a:t>
            </a:r>
            <a:r>
              <a:rPr lang="en-US" sz="1400" b="1" dirty="0" err="1" smtClean="0">
                <a:solidFill>
                  <a:srgbClr val="7D9029"/>
                </a:solidFill>
                <a:latin typeface="Consolas"/>
              </a:rPr>
              <a:t>lp</a:t>
            </a:r>
            <a:r>
              <a:rPr lang="en-US" sz="1400" b="1" dirty="0" smtClean="0">
                <a:solidFill>
                  <a:srgbClr val="7D9029"/>
                </a:solidFill>
                <a:latin typeface="Consolas"/>
              </a:rPr>
              <a:t>-template=</a:t>
            </a:r>
            <a:r>
              <a:rPr lang="en-US" sz="1400" b="1" dirty="0" smtClean="0">
                <a:solidFill>
                  <a:srgbClr val="BA2121"/>
                </a:solidFill>
                <a:latin typeface="Consolas"/>
              </a:rPr>
              <a:t>"templates/</a:t>
            </a:r>
            <a:r>
              <a:rPr lang="en-US" sz="1400" b="1" dirty="0" err="1" smtClean="0">
                <a:solidFill>
                  <a:srgbClr val="BA2121"/>
                </a:solidFill>
                <a:latin typeface="Consolas"/>
              </a:rPr>
              <a:t>main.ng.html</a:t>
            </a:r>
            <a:r>
              <a:rPr lang="en-US" sz="1400" b="1" dirty="0" smtClean="0">
                <a:solidFill>
                  <a:srgbClr val="BA2121"/>
                </a:solidFill>
                <a:latin typeface="Consolas"/>
              </a:rPr>
              <a:t>"</a:t>
            </a:r>
            <a:r>
              <a:rPr lang="en-US" sz="1400" b="1" dirty="0" smtClean="0">
                <a:solidFill>
                  <a:srgbClr val="008000"/>
                </a:solidFill>
                <a:latin typeface="Consolas"/>
              </a:rPr>
              <a:t>&gt;&lt;/div&gt;</a:t>
            </a:r>
          </a:p>
          <a:p>
            <a:endParaRPr lang="en-US" sz="1400" dirty="0" smtClean="0">
              <a:latin typeface="Consolas"/>
            </a:endParaRPr>
          </a:p>
          <a:p>
            <a:r>
              <a:rPr lang="en-US" sz="1400" b="1" dirty="0" smtClean="0">
                <a:solidFill>
                  <a:srgbClr val="008000"/>
                </a:solidFill>
                <a:latin typeface="Consolas"/>
              </a:rPr>
              <a:t>&lt;/body&gt;</a:t>
            </a:r>
          </a:p>
          <a:p>
            <a:r>
              <a:rPr lang="en-US" sz="1400" b="1" dirty="0" smtClean="0">
                <a:solidFill>
                  <a:srgbClr val="008000"/>
                </a:solidFill>
                <a:latin typeface="Consolas"/>
              </a:rPr>
              <a:t>&lt;/html&gt;</a:t>
            </a:r>
            <a:endParaRPr lang="en-US" sz="1400" b="1" dirty="0">
              <a:solidFill>
                <a:srgbClr val="008000"/>
              </a:solidFill>
              <a:latin typeface="Consolas"/>
            </a:endParaRPr>
          </a:p>
        </p:txBody>
      </p:sp>
      <p:sp>
        <p:nvSpPr>
          <p:cNvPr id="7" name="Rectangle 6"/>
          <p:cNvSpPr/>
          <p:nvPr/>
        </p:nvSpPr>
        <p:spPr bwMode="auto">
          <a:xfrm>
            <a:off x="1043608" y="4581128"/>
            <a:ext cx="5256584" cy="216024"/>
          </a:xfrm>
          <a:prstGeom prst="rect">
            <a:avLst/>
          </a:prstGeom>
          <a:solidFill>
            <a:schemeClr val="bg2">
              <a:alpha val="8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xmlns="" val="636875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18</a:t>
            </a:fld>
            <a:endParaRPr lang="en-US" dirty="0"/>
          </a:p>
        </p:txBody>
      </p:sp>
      <p:sp>
        <p:nvSpPr>
          <p:cNvPr id="3" name="Text Placeholder 2"/>
          <p:cNvSpPr>
            <a:spLocks noGrp="1"/>
          </p:cNvSpPr>
          <p:nvPr>
            <p:ph type="body" sz="quarter" idx="13"/>
          </p:nvPr>
        </p:nvSpPr>
        <p:spPr/>
        <p:txBody>
          <a:bodyPr/>
          <a:lstStyle/>
          <a:p>
            <a:r>
              <a:rPr lang="en-US" dirty="0" smtClean="0"/>
              <a:t>Exercise: Create Your First Widget</a:t>
            </a:r>
            <a:endParaRPr lang="en-GB" dirty="0"/>
          </a:p>
        </p:txBody>
      </p:sp>
      <p:sp>
        <p:nvSpPr>
          <p:cNvPr id="6" name="TextBox 5"/>
          <p:cNvSpPr txBox="1"/>
          <p:nvPr/>
        </p:nvSpPr>
        <p:spPr>
          <a:xfrm>
            <a:off x="395536" y="2922910"/>
            <a:ext cx="8373053" cy="12003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latin typeface="Roboto Light"/>
                <a:cs typeface="Roboto Light"/>
              </a:rPr>
              <a:t>Add a “</a:t>
            </a:r>
            <a:r>
              <a:rPr lang="en-US" dirty="0" smtClean="0">
                <a:latin typeface="Roboto Medium"/>
                <a:cs typeface="Roboto Medium"/>
              </a:rPr>
              <a:t>limit</a:t>
            </a:r>
            <a:r>
              <a:rPr lang="en-US" dirty="0" smtClean="0">
                <a:latin typeface="Roboto Light"/>
                <a:cs typeface="Roboto Light"/>
              </a:rPr>
              <a:t>” preference in to your </a:t>
            </a:r>
            <a:r>
              <a:rPr lang="en-US" b="1" dirty="0" err="1" smtClean="0">
                <a:latin typeface="Roboto Light"/>
                <a:cs typeface="Roboto Light"/>
              </a:rPr>
              <a:t>Todo</a:t>
            </a:r>
            <a:r>
              <a:rPr lang="en-US" dirty="0" smtClean="0">
                <a:latin typeface="Roboto Light"/>
                <a:cs typeface="Roboto Light"/>
              </a:rPr>
              <a:t> widget</a:t>
            </a:r>
          </a:p>
          <a:p>
            <a:pPr marL="285750" indent="-285750">
              <a:lnSpc>
                <a:spcPct val="200000"/>
              </a:lnSpc>
              <a:buFont typeface="Arial" panose="020B0604020202020204" pitchFamily="34" charset="0"/>
              <a:buChar char="•"/>
            </a:pPr>
            <a:r>
              <a:rPr lang="en-US" dirty="0" smtClean="0">
                <a:latin typeface="Roboto Light"/>
                <a:cs typeface="Roboto Light"/>
              </a:rPr>
              <a:t>Reimport your widget in the Enterprise Catalog to sync the new property</a:t>
            </a:r>
          </a:p>
        </p:txBody>
      </p:sp>
    </p:spTree>
    <p:extLst>
      <p:ext uri="{BB962C8B-B14F-4D97-AF65-F5344CB8AC3E}">
        <p14:creationId xmlns:p14="http://schemas.microsoft.com/office/powerpoint/2010/main" xmlns="" val="2328814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19</a:t>
            </a:fld>
            <a:endParaRPr lang="en-US" dirty="0"/>
          </a:p>
        </p:txBody>
      </p:sp>
      <p:sp>
        <p:nvSpPr>
          <p:cNvPr id="9" name="Text Placeholder 8"/>
          <p:cNvSpPr>
            <a:spLocks noGrp="1"/>
          </p:cNvSpPr>
          <p:nvPr>
            <p:ph type="body" sz="quarter" idx="11"/>
          </p:nvPr>
        </p:nvSpPr>
        <p:spPr/>
        <p:txBody>
          <a:bodyPr/>
          <a:lstStyle/>
          <a:p>
            <a:r>
              <a:rPr lang="en-US" dirty="0" smtClean="0"/>
              <a:t>Launchpad UI Components</a:t>
            </a:r>
            <a:endParaRPr lang="en-US" dirty="0"/>
          </a:p>
        </p:txBody>
      </p:sp>
      <p:sp>
        <p:nvSpPr>
          <p:cNvPr id="10" name="Text Placeholder 9"/>
          <p:cNvSpPr>
            <a:spLocks noGrp="1"/>
          </p:cNvSpPr>
          <p:nvPr>
            <p:ph type="body" sz="quarter" idx="12"/>
          </p:nvPr>
        </p:nvSpPr>
        <p:spPr/>
        <p:txBody>
          <a:bodyPr/>
          <a:lstStyle/>
          <a:p>
            <a:r>
              <a:rPr lang="en-US" dirty="0" smtClean="0"/>
              <a:t>Reusable building blocks for widgets</a:t>
            </a:r>
            <a:endParaRPr lang="en-US" dirty="0"/>
          </a:p>
        </p:txBody>
      </p:sp>
    </p:spTree>
    <p:extLst>
      <p:ext uri="{BB962C8B-B14F-4D97-AF65-F5344CB8AC3E}">
        <p14:creationId xmlns:p14="http://schemas.microsoft.com/office/powerpoint/2010/main" xmlns="" val="874963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Content</a:t>
            </a:r>
          </a:p>
          <a:p>
            <a:pPr algn="ctr"/>
            <a:r>
              <a:rPr lang="nl-NL" sz="1000" dirty="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5117060"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Widget</a:t>
            </a:r>
          </a:p>
          <a:p>
            <a:pPr algn="ctr"/>
            <a:r>
              <a:rPr lang="nl-NL" sz="1000" dirty="0" smtClean="0">
                <a:solidFill>
                  <a:schemeClr val="bg1"/>
                </a:solidFill>
                <a:latin typeface="Roboto Regular" panose="02000000000000000000" pitchFamily="2" charset="0"/>
                <a:ea typeface="Roboto Regular" panose="02000000000000000000" pitchFamily="2" charset="0"/>
              </a:rPr>
              <a:t>Development</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16" name="Rectangle 4"/>
          <p:cNvSpPr/>
          <p:nvPr/>
        </p:nvSpPr>
        <p:spPr bwMode="auto">
          <a:xfrm>
            <a:off x="6758601" y="2796290"/>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 Extras</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937830" y="3588378"/>
            <a:ext cx="1411200"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Container</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xmlns="" val="2974481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What are LP UI Components ?</a:t>
            </a:r>
            <a:endParaRPr lang="en-US" dirty="0"/>
          </a:p>
        </p:txBody>
      </p:sp>
      <p:sp>
        <p:nvSpPr>
          <p:cNvPr id="6" name="Content Placeholder 5"/>
          <p:cNvSpPr>
            <a:spLocks noGrp="1"/>
          </p:cNvSpPr>
          <p:nvPr>
            <p:ph sz="quarter" idx="14"/>
          </p:nvPr>
        </p:nvSpPr>
        <p:spPr/>
        <p:txBody>
          <a:bodyPr/>
          <a:lstStyle/>
          <a:p>
            <a:pPr marL="0" indent="0">
              <a:buNone/>
            </a:pPr>
            <a:r>
              <a:rPr lang="en-US" dirty="0" smtClean="0"/>
              <a:t>Launchpad 12 introduces the new </a:t>
            </a:r>
            <a:r>
              <a:rPr lang="en-US" dirty="0" smtClean="0">
                <a:latin typeface="Roboto Medium"/>
                <a:cs typeface="Roboto Medium"/>
              </a:rPr>
              <a:t>UI Components Library</a:t>
            </a:r>
            <a:r>
              <a:rPr lang="en-US" dirty="0" smtClean="0"/>
              <a:t>:</a:t>
            </a:r>
          </a:p>
          <a:p>
            <a:endParaRPr lang="en-US" dirty="0"/>
          </a:p>
          <a:p>
            <a:r>
              <a:rPr lang="en-US" dirty="0" smtClean="0"/>
              <a:t>Reusable blocks of html</a:t>
            </a:r>
          </a:p>
          <a:p>
            <a:r>
              <a:rPr lang="en-US" dirty="0" smtClean="0"/>
              <a:t>Set of </a:t>
            </a:r>
            <a:r>
              <a:rPr lang="en-US" dirty="0" err="1" smtClean="0"/>
              <a:t>Angular.js</a:t>
            </a:r>
            <a:r>
              <a:rPr lang="en-US" dirty="0" smtClean="0"/>
              <a:t> directives</a:t>
            </a:r>
          </a:p>
          <a:p>
            <a:r>
              <a:rPr lang="en-US" dirty="0" smtClean="0"/>
              <a:t>Optionally, with some small </a:t>
            </a:r>
            <a:r>
              <a:rPr lang="en-US" dirty="0" err="1" smtClean="0"/>
              <a:t>js</a:t>
            </a:r>
            <a:r>
              <a:rPr lang="en-US" dirty="0" smtClean="0"/>
              <a:t> logic attached to it</a:t>
            </a:r>
          </a:p>
          <a:p>
            <a:r>
              <a:rPr lang="en-US" dirty="0" smtClean="0"/>
              <a:t>Tested cross-browser</a:t>
            </a:r>
          </a:p>
          <a:p>
            <a:r>
              <a:rPr lang="en-US" dirty="0" smtClean="0"/>
              <a:t>Easily customizable via theming</a:t>
            </a:r>
          </a:p>
          <a:p>
            <a:r>
              <a:rPr lang="en-US" dirty="0" smtClean="0"/>
              <a:t>Logic is extendable by adding your own directives</a:t>
            </a:r>
          </a:p>
          <a:p>
            <a:endParaRPr lang="en-US" dirty="0"/>
          </a:p>
          <a:p>
            <a:pPr marL="0" indent="0">
              <a:buNone/>
            </a:pPr>
            <a:r>
              <a:rPr lang="en-US" dirty="0" smtClean="0"/>
              <a:t>When building custom widgets, you should try to reuse UI components as much as possible.</a:t>
            </a:r>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20</a:t>
            </a:fld>
            <a:endParaRPr lang="en-US" dirty="0"/>
          </a:p>
        </p:txBody>
      </p:sp>
    </p:spTree>
    <p:extLst>
      <p:ext uri="{BB962C8B-B14F-4D97-AF65-F5344CB8AC3E}">
        <p14:creationId xmlns:p14="http://schemas.microsoft.com/office/powerpoint/2010/main" xmlns="" val="416823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How to use Launchpad UI Components</a:t>
            </a:r>
            <a:endParaRPr lang="en-US" dirty="0"/>
          </a:p>
        </p:txBody>
      </p:sp>
      <p:sp>
        <p:nvSpPr>
          <p:cNvPr id="3" name="Content Placeholder 2"/>
          <p:cNvSpPr>
            <a:spLocks noGrp="1"/>
          </p:cNvSpPr>
          <p:nvPr>
            <p:ph sz="quarter" idx="14"/>
          </p:nvPr>
        </p:nvSpPr>
        <p:spPr>
          <a:xfrm>
            <a:off x="357188" y="2852936"/>
            <a:ext cx="8439150" cy="3655814"/>
          </a:xfrm>
        </p:spPr>
        <p:txBody>
          <a:bodyPr/>
          <a:lstStyle/>
          <a:p>
            <a:pPr marL="0" indent="0">
              <a:buNone/>
            </a:pPr>
            <a:r>
              <a:rPr lang="en-US" dirty="0" smtClean="0"/>
              <a:t>You can consult documentation about the available UI components directly from your local CXP installation, by making use of the </a:t>
            </a:r>
            <a:r>
              <a:rPr lang="en-US" dirty="0" err="1" smtClean="0">
                <a:latin typeface="Roboto Medium"/>
                <a:cs typeface="Roboto Medium"/>
              </a:rPr>
              <a:t>styleguide</a:t>
            </a:r>
            <a:r>
              <a:rPr lang="en-US" dirty="0" smtClean="0"/>
              <a: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21</a:t>
            </a:fld>
            <a:endParaRPr lang="en-US" dirty="0"/>
          </a:p>
        </p:txBody>
      </p:sp>
    </p:spTree>
    <p:extLst>
      <p:ext uri="{BB962C8B-B14F-4D97-AF65-F5344CB8AC3E}">
        <p14:creationId xmlns:p14="http://schemas.microsoft.com/office/powerpoint/2010/main" xmlns="" val="2407219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22</a:t>
            </a:fld>
            <a:endParaRPr lang="en-US" dirty="0"/>
          </a:p>
        </p:txBody>
      </p:sp>
      <p:sp>
        <p:nvSpPr>
          <p:cNvPr id="5" name="Text Placeholder 4"/>
          <p:cNvSpPr>
            <a:spLocks noGrp="1"/>
          </p:cNvSpPr>
          <p:nvPr>
            <p:ph type="body" sz="quarter" idx="13"/>
          </p:nvPr>
        </p:nvSpPr>
        <p:spPr/>
        <p:txBody>
          <a:bodyPr/>
          <a:lstStyle/>
          <a:p>
            <a:r>
              <a:rPr lang="en-US" dirty="0" err="1" smtClean="0"/>
              <a:t>Styleguide</a:t>
            </a:r>
            <a:r>
              <a:rPr lang="en-US" dirty="0" smtClean="0"/>
              <a:t> Demo</a:t>
            </a:r>
            <a:endParaRPr lang="en-US" dirty="0"/>
          </a:p>
        </p:txBody>
      </p:sp>
      <p:sp>
        <p:nvSpPr>
          <p:cNvPr id="6" name="Content Placeholder 5"/>
          <p:cNvSpPr>
            <a:spLocks noGrp="1"/>
          </p:cNvSpPr>
          <p:nvPr>
            <p:ph sz="quarter" idx="16"/>
          </p:nvPr>
        </p:nvSpPr>
        <p:spPr>
          <a:xfrm>
            <a:off x="365760" y="1916832"/>
            <a:ext cx="7230576" cy="4591918"/>
          </a:xfrm>
        </p:spPr>
        <p:txBody>
          <a:bodyPr/>
          <a:lstStyle/>
          <a:p>
            <a:r>
              <a:rPr lang="en-US" dirty="0" smtClean="0"/>
              <a:t>Let’s see how we can run the </a:t>
            </a:r>
            <a:r>
              <a:rPr lang="en-US" dirty="0" err="1" smtClean="0"/>
              <a:t>styleguide</a:t>
            </a:r>
            <a:r>
              <a:rPr lang="en-US" dirty="0" smtClean="0"/>
              <a:t> and use it to access the Launchpad UI Components Library documentation:</a:t>
            </a:r>
          </a:p>
          <a:p>
            <a:endParaRPr lang="en-US" dirty="0"/>
          </a:p>
          <a:p>
            <a:pPr marL="342900" indent="-342900">
              <a:buFont typeface="Arial"/>
              <a:buChar char="•"/>
            </a:pPr>
            <a:r>
              <a:rPr lang="en-US" dirty="0" smtClean="0"/>
              <a:t>Open your terminal and navigate to </a:t>
            </a:r>
            <a:r>
              <a:rPr lang="en-US" dirty="0" smtClean="0">
                <a:latin typeface="Roboto Medium"/>
                <a:cs typeface="Roboto Medium"/>
              </a:rPr>
              <a:t>/path/to/your/</a:t>
            </a:r>
            <a:r>
              <a:rPr lang="en-US" dirty="0" err="1" smtClean="0">
                <a:latin typeface="Roboto Medium"/>
                <a:cs typeface="Roboto Medium"/>
              </a:rPr>
              <a:t>cxp</a:t>
            </a:r>
            <a:r>
              <a:rPr lang="en-US" dirty="0" smtClean="0">
                <a:latin typeface="Roboto Medium"/>
                <a:cs typeface="Roboto Medium"/>
              </a:rPr>
              <a:t>/server/</a:t>
            </a:r>
            <a:r>
              <a:rPr lang="en-US" dirty="0" err="1" smtClean="0">
                <a:latin typeface="Roboto Medium"/>
                <a:cs typeface="Roboto Medium"/>
              </a:rPr>
              <a:t>styleguide</a:t>
            </a:r>
            <a:endParaRPr lang="en-US" dirty="0" smtClean="0">
              <a:latin typeface="Roboto Medium"/>
              <a:cs typeface="Roboto Medium"/>
            </a:endParaRPr>
          </a:p>
          <a:p>
            <a:pPr marL="342900" indent="-342900">
              <a:buFont typeface="Arial"/>
              <a:buChar char="•"/>
            </a:pPr>
            <a:r>
              <a:rPr lang="en-US" dirty="0" smtClean="0"/>
              <a:t>Type ‘</a:t>
            </a:r>
            <a:r>
              <a:rPr lang="en-US" dirty="0" err="1" smtClean="0">
                <a:latin typeface="Roboto Medium"/>
                <a:cs typeface="Roboto Medium"/>
              </a:rPr>
              <a:t>sh</a:t>
            </a:r>
            <a:r>
              <a:rPr lang="en-US" dirty="0" smtClean="0">
                <a:latin typeface="Roboto Medium"/>
                <a:cs typeface="Roboto Medium"/>
              </a:rPr>
              <a:t> </a:t>
            </a:r>
            <a:r>
              <a:rPr lang="en-US" dirty="0" err="1" smtClean="0">
                <a:latin typeface="Roboto Medium"/>
                <a:cs typeface="Roboto Medium"/>
              </a:rPr>
              <a:t>build.sh</a:t>
            </a:r>
            <a:r>
              <a:rPr lang="en-US" dirty="0" smtClean="0"/>
              <a:t>’ on </a:t>
            </a:r>
            <a:r>
              <a:rPr lang="en-US" dirty="0"/>
              <a:t>U</a:t>
            </a:r>
            <a:r>
              <a:rPr lang="en-US" dirty="0" smtClean="0"/>
              <a:t>nix/ OSX (or ‘build’ on Windows) to install the </a:t>
            </a:r>
            <a:r>
              <a:rPr lang="en-US" dirty="0" err="1" smtClean="0"/>
              <a:t>styleguide</a:t>
            </a:r>
            <a:endParaRPr lang="en-US" dirty="0" smtClean="0"/>
          </a:p>
          <a:p>
            <a:pPr marL="342900" indent="-342900">
              <a:buFont typeface="Arial"/>
              <a:buChar char="•"/>
            </a:pPr>
            <a:r>
              <a:rPr lang="en-US" dirty="0" smtClean="0"/>
              <a:t>Type ‘</a:t>
            </a:r>
            <a:r>
              <a:rPr lang="en-US" dirty="0" err="1" smtClean="0">
                <a:latin typeface="Roboto Medium"/>
                <a:cs typeface="Roboto Medium"/>
              </a:rPr>
              <a:t>sh</a:t>
            </a:r>
            <a:r>
              <a:rPr lang="en-US" dirty="0" smtClean="0">
                <a:latin typeface="Roboto Medium"/>
                <a:cs typeface="Roboto Medium"/>
              </a:rPr>
              <a:t> </a:t>
            </a:r>
            <a:r>
              <a:rPr lang="en-US" dirty="0" err="1" smtClean="0">
                <a:latin typeface="Roboto Medium"/>
                <a:cs typeface="Roboto Medium"/>
              </a:rPr>
              <a:t>run.sh</a:t>
            </a:r>
            <a:r>
              <a:rPr lang="en-US" dirty="0" smtClean="0"/>
              <a:t>’ on </a:t>
            </a:r>
            <a:r>
              <a:rPr lang="en-US" dirty="0"/>
              <a:t>U</a:t>
            </a:r>
            <a:r>
              <a:rPr lang="en-US" dirty="0" smtClean="0"/>
              <a:t>nix / OSX (or ‘run’ on Windows) to start the </a:t>
            </a:r>
            <a:r>
              <a:rPr lang="en-US" dirty="0" err="1" smtClean="0"/>
              <a:t>styleguide</a:t>
            </a:r>
            <a:r>
              <a:rPr lang="en-US" dirty="0" smtClean="0"/>
              <a:t> server</a:t>
            </a:r>
          </a:p>
          <a:p>
            <a:pPr marL="342900" indent="-342900">
              <a:buFont typeface="Arial"/>
              <a:buChar char="•"/>
            </a:pPr>
            <a:r>
              <a:rPr lang="en-US" dirty="0" smtClean="0"/>
              <a:t>In your browser, go to </a:t>
            </a:r>
            <a:r>
              <a:rPr lang="en-US" dirty="0" smtClean="0">
                <a:hlinkClick r:id="rId3"/>
              </a:rPr>
              <a:t>http://127.0.0.1:8080/</a:t>
            </a:r>
            <a:r>
              <a:rPr lang="en-US" dirty="0" smtClean="0"/>
              <a:t> to access the documentation</a:t>
            </a:r>
          </a:p>
          <a:p>
            <a:endParaRPr lang="en-US" dirty="0"/>
          </a:p>
        </p:txBody>
      </p:sp>
    </p:spTree>
    <p:extLst>
      <p:ext uri="{BB962C8B-B14F-4D97-AF65-F5344CB8AC3E}">
        <p14:creationId xmlns:p14="http://schemas.microsoft.com/office/powerpoint/2010/main" xmlns="" val="535601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23</a:t>
            </a:fld>
            <a:endParaRPr lang="en-US" dirty="0"/>
          </a:p>
        </p:txBody>
      </p:sp>
      <p:sp>
        <p:nvSpPr>
          <p:cNvPr id="3" name="Text Placeholder 2"/>
          <p:cNvSpPr>
            <a:spLocks noGrp="1"/>
          </p:cNvSpPr>
          <p:nvPr>
            <p:ph type="body" sz="quarter" idx="11"/>
          </p:nvPr>
        </p:nvSpPr>
        <p:spPr/>
        <p:txBody>
          <a:bodyPr/>
          <a:lstStyle/>
          <a:p>
            <a:r>
              <a:rPr lang="en-US" dirty="0"/>
              <a:t>Widget </a:t>
            </a:r>
            <a:r>
              <a:rPr lang="en-US" dirty="0" smtClean="0"/>
              <a:t>Functionality</a:t>
            </a:r>
            <a:endParaRPr lang="en-GB" dirty="0"/>
          </a:p>
        </p:txBody>
      </p:sp>
      <p:sp>
        <p:nvSpPr>
          <p:cNvPr id="4" name="Text Placeholder 3"/>
          <p:cNvSpPr>
            <a:spLocks noGrp="1"/>
          </p:cNvSpPr>
          <p:nvPr>
            <p:ph type="body" sz="quarter" idx="12"/>
          </p:nvPr>
        </p:nvSpPr>
        <p:spPr/>
        <p:txBody>
          <a:bodyPr/>
          <a:lstStyle/>
          <a:p>
            <a:r>
              <a:rPr lang="en-US" dirty="0"/>
              <a:t>Widget Development</a:t>
            </a:r>
            <a:endParaRPr lang="en-GB" dirty="0"/>
          </a:p>
          <a:p>
            <a:endParaRPr lang="en-GB" dirty="0"/>
          </a:p>
        </p:txBody>
      </p:sp>
    </p:spTree>
    <p:extLst>
      <p:ext uri="{BB962C8B-B14F-4D97-AF65-F5344CB8AC3E}">
        <p14:creationId xmlns:p14="http://schemas.microsoft.com/office/powerpoint/2010/main" xmlns="" val="27145178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24</a:t>
            </a:fld>
            <a:endParaRPr lang="en-US" dirty="0"/>
          </a:p>
        </p:txBody>
      </p:sp>
      <p:sp>
        <p:nvSpPr>
          <p:cNvPr id="6" name="Rectangle 5"/>
          <p:cNvSpPr/>
          <p:nvPr/>
        </p:nvSpPr>
        <p:spPr bwMode="auto">
          <a:xfrm>
            <a:off x="755576" y="1556792"/>
            <a:ext cx="3312368" cy="1296144"/>
          </a:xfrm>
          <a:custGeom>
            <a:avLst/>
            <a:gdLst>
              <a:gd name="connsiteX0" fmla="*/ 0 w 3312368"/>
              <a:gd name="connsiteY0" fmla="*/ 0 h 1296144"/>
              <a:gd name="connsiteX1" fmla="*/ 3312368 w 3312368"/>
              <a:gd name="connsiteY1" fmla="*/ 0 h 1296144"/>
              <a:gd name="connsiteX2" fmla="*/ 3312368 w 3312368"/>
              <a:gd name="connsiteY2" fmla="*/ 1296144 h 1296144"/>
              <a:gd name="connsiteX3" fmla="*/ 0 w 3312368"/>
              <a:gd name="connsiteY3" fmla="*/ 1296144 h 1296144"/>
              <a:gd name="connsiteX4" fmla="*/ 0 w 3312368"/>
              <a:gd name="connsiteY4" fmla="*/ 0 h 1296144"/>
              <a:gd name="connsiteX0" fmla="*/ 0 w 3312368"/>
              <a:gd name="connsiteY0" fmla="*/ 0 h 1296144"/>
              <a:gd name="connsiteX1" fmla="*/ 2878614 w 3312368"/>
              <a:gd name="connsiteY1" fmla="*/ 0 h 1296144"/>
              <a:gd name="connsiteX2" fmla="*/ 3312368 w 3312368"/>
              <a:gd name="connsiteY2" fmla="*/ 1296144 h 1296144"/>
              <a:gd name="connsiteX3" fmla="*/ 0 w 3312368"/>
              <a:gd name="connsiteY3" fmla="*/ 1296144 h 1296144"/>
              <a:gd name="connsiteX4" fmla="*/ 0 w 3312368"/>
              <a:gd name="connsiteY4" fmla="*/ 0 h 1296144"/>
              <a:gd name="connsiteX0" fmla="*/ 93785 w 3312368"/>
              <a:gd name="connsiteY0" fmla="*/ 128953 h 1296144"/>
              <a:gd name="connsiteX1" fmla="*/ 2878614 w 3312368"/>
              <a:gd name="connsiteY1" fmla="*/ 0 h 1296144"/>
              <a:gd name="connsiteX2" fmla="*/ 3312368 w 3312368"/>
              <a:gd name="connsiteY2" fmla="*/ 1296144 h 1296144"/>
              <a:gd name="connsiteX3" fmla="*/ 0 w 3312368"/>
              <a:gd name="connsiteY3" fmla="*/ 1296144 h 1296144"/>
              <a:gd name="connsiteX4" fmla="*/ 93785 w 3312368"/>
              <a:gd name="connsiteY4" fmla="*/ 128953 h 129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368" h="1296144">
                <a:moveTo>
                  <a:pt x="93785" y="128953"/>
                </a:moveTo>
                <a:lnTo>
                  <a:pt x="2878614" y="0"/>
                </a:lnTo>
                <a:lnTo>
                  <a:pt x="3312368" y="1296144"/>
                </a:lnTo>
                <a:lnTo>
                  <a:pt x="0" y="1296144"/>
                </a:lnTo>
                <a:lnTo>
                  <a:pt x="93785" y="128953"/>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err="1" smtClean="0">
                <a:solidFill>
                  <a:schemeClr val="bg1"/>
                </a:solidFill>
                <a:latin typeface="Roboto Light"/>
              </a:rPr>
              <a:t>RequireJS</a:t>
            </a:r>
            <a:r>
              <a:rPr lang="en-US" sz="2800" dirty="0" smtClean="0">
                <a:solidFill>
                  <a:schemeClr val="bg1"/>
                </a:solidFill>
                <a:latin typeface="Roboto Light"/>
              </a:rPr>
              <a:t> / AMD</a:t>
            </a:r>
            <a:endParaRPr lang="en-GB" sz="2800" dirty="0">
              <a:solidFill>
                <a:schemeClr val="bg1"/>
              </a:solidFill>
              <a:latin typeface="Roboto Light"/>
            </a:endParaRPr>
          </a:p>
        </p:txBody>
      </p:sp>
      <p:sp>
        <p:nvSpPr>
          <p:cNvPr id="7" name="Rectangle 6"/>
          <p:cNvSpPr/>
          <p:nvPr/>
        </p:nvSpPr>
        <p:spPr bwMode="auto">
          <a:xfrm>
            <a:off x="971600" y="4077072"/>
            <a:ext cx="3268921" cy="1577498"/>
          </a:xfrm>
          <a:custGeom>
            <a:avLst/>
            <a:gdLst>
              <a:gd name="connsiteX0" fmla="*/ 0 w 3595813"/>
              <a:gd name="connsiteY0" fmla="*/ 0 h 1296144"/>
              <a:gd name="connsiteX1" fmla="*/ 3595813 w 3595813"/>
              <a:gd name="connsiteY1" fmla="*/ 0 h 1296144"/>
              <a:gd name="connsiteX2" fmla="*/ 3595813 w 3595813"/>
              <a:gd name="connsiteY2" fmla="*/ 1296144 h 1296144"/>
              <a:gd name="connsiteX3" fmla="*/ 0 w 3595813"/>
              <a:gd name="connsiteY3" fmla="*/ 1296144 h 1296144"/>
              <a:gd name="connsiteX4" fmla="*/ 0 w 3595813"/>
              <a:gd name="connsiteY4" fmla="*/ 0 h 1296144"/>
              <a:gd name="connsiteX0" fmla="*/ 0 w 3595813"/>
              <a:gd name="connsiteY0" fmla="*/ 0 h 1296144"/>
              <a:gd name="connsiteX1" fmla="*/ 3595813 w 3595813"/>
              <a:gd name="connsiteY1" fmla="*/ 0 h 1296144"/>
              <a:gd name="connsiteX2" fmla="*/ 3595813 w 3595813"/>
              <a:gd name="connsiteY2" fmla="*/ 1296144 h 1296144"/>
              <a:gd name="connsiteX3" fmla="*/ 316523 w 3595813"/>
              <a:gd name="connsiteY3" fmla="*/ 1108575 h 1296144"/>
              <a:gd name="connsiteX4" fmla="*/ 0 w 3595813"/>
              <a:gd name="connsiteY4" fmla="*/ 0 h 1296144"/>
              <a:gd name="connsiteX0" fmla="*/ 0 w 3595813"/>
              <a:gd name="connsiteY0" fmla="*/ 0 h 1296144"/>
              <a:gd name="connsiteX1" fmla="*/ 3595813 w 3595813"/>
              <a:gd name="connsiteY1" fmla="*/ 0 h 1296144"/>
              <a:gd name="connsiteX2" fmla="*/ 3595813 w 3595813"/>
              <a:gd name="connsiteY2" fmla="*/ 1296144 h 1296144"/>
              <a:gd name="connsiteX3" fmla="*/ 316523 w 3595813"/>
              <a:gd name="connsiteY3" fmla="*/ 1237528 h 1296144"/>
              <a:gd name="connsiteX4" fmla="*/ 0 w 3595813"/>
              <a:gd name="connsiteY4" fmla="*/ 0 h 1296144"/>
              <a:gd name="connsiteX0" fmla="*/ 0 w 3595813"/>
              <a:gd name="connsiteY0" fmla="*/ 0 h 1577498"/>
              <a:gd name="connsiteX1" fmla="*/ 3595813 w 3595813"/>
              <a:gd name="connsiteY1" fmla="*/ 0 h 1577498"/>
              <a:gd name="connsiteX2" fmla="*/ 3595813 w 3595813"/>
              <a:gd name="connsiteY2" fmla="*/ 1296144 h 1577498"/>
              <a:gd name="connsiteX3" fmla="*/ 351692 w 3595813"/>
              <a:gd name="connsiteY3" fmla="*/ 1577498 h 1577498"/>
              <a:gd name="connsiteX4" fmla="*/ 0 w 3595813"/>
              <a:gd name="connsiteY4" fmla="*/ 0 h 1577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5813" h="1577498">
                <a:moveTo>
                  <a:pt x="0" y="0"/>
                </a:moveTo>
                <a:lnTo>
                  <a:pt x="3595813" y="0"/>
                </a:lnTo>
                <a:lnTo>
                  <a:pt x="3595813" y="1296144"/>
                </a:lnTo>
                <a:lnTo>
                  <a:pt x="351692" y="1577498"/>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err="1" smtClean="0">
                <a:solidFill>
                  <a:schemeClr val="bg1"/>
                </a:solidFill>
                <a:latin typeface="Roboto Light"/>
              </a:rPr>
              <a:t>CommonJS</a:t>
            </a:r>
            <a:endParaRPr lang="en-GB" sz="2800" dirty="0">
              <a:solidFill>
                <a:schemeClr val="bg1"/>
              </a:solidFill>
              <a:latin typeface="Roboto Light"/>
            </a:endParaRPr>
          </a:p>
        </p:txBody>
      </p:sp>
      <p:sp>
        <p:nvSpPr>
          <p:cNvPr id="8" name="Rectangle 7"/>
          <p:cNvSpPr/>
          <p:nvPr/>
        </p:nvSpPr>
        <p:spPr bwMode="auto">
          <a:xfrm>
            <a:off x="5508104" y="1700808"/>
            <a:ext cx="2520280" cy="1981091"/>
          </a:xfrm>
          <a:custGeom>
            <a:avLst/>
            <a:gdLst>
              <a:gd name="connsiteX0" fmla="*/ 0 w 2520280"/>
              <a:gd name="connsiteY0" fmla="*/ 0 h 1512168"/>
              <a:gd name="connsiteX1" fmla="*/ 2520280 w 2520280"/>
              <a:gd name="connsiteY1" fmla="*/ 0 h 1512168"/>
              <a:gd name="connsiteX2" fmla="*/ 2520280 w 2520280"/>
              <a:gd name="connsiteY2" fmla="*/ 1512168 h 1512168"/>
              <a:gd name="connsiteX3" fmla="*/ 0 w 2520280"/>
              <a:gd name="connsiteY3" fmla="*/ 1512168 h 1512168"/>
              <a:gd name="connsiteX4" fmla="*/ 0 w 2520280"/>
              <a:gd name="connsiteY4" fmla="*/ 0 h 1512168"/>
              <a:gd name="connsiteX0" fmla="*/ 140677 w 2520280"/>
              <a:gd name="connsiteY0" fmla="*/ 128954 h 1512168"/>
              <a:gd name="connsiteX1" fmla="*/ 2520280 w 2520280"/>
              <a:gd name="connsiteY1" fmla="*/ 0 h 1512168"/>
              <a:gd name="connsiteX2" fmla="*/ 2520280 w 2520280"/>
              <a:gd name="connsiteY2" fmla="*/ 1512168 h 1512168"/>
              <a:gd name="connsiteX3" fmla="*/ 0 w 2520280"/>
              <a:gd name="connsiteY3" fmla="*/ 1512168 h 1512168"/>
              <a:gd name="connsiteX4" fmla="*/ 140677 w 2520280"/>
              <a:gd name="connsiteY4" fmla="*/ 128954 h 1512168"/>
              <a:gd name="connsiteX0" fmla="*/ 140677 w 2520280"/>
              <a:gd name="connsiteY0" fmla="*/ 128954 h 1981091"/>
              <a:gd name="connsiteX1" fmla="*/ 2520280 w 2520280"/>
              <a:gd name="connsiteY1" fmla="*/ 0 h 1981091"/>
              <a:gd name="connsiteX2" fmla="*/ 2285819 w 2520280"/>
              <a:gd name="connsiteY2" fmla="*/ 1981091 h 1981091"/>
              <a:gd name="connsiteX3" fmla="*/ 0 w 2520280"/>
              <a:gd name="connsiteY3" fmla="*/ 1512168 h 1981091"/>
              <a:gd name="connsiteX4" fmla="*/ 140677 w 2520280"/>
              <a:gd name="connsiteY4" fmla="*/ 128954 h 198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80" h="1981091">
                <a:moveTo>
                  <a:pt x="140677" y="128954"/>
                </a:moveTo>
                <a:lnTo>
                  <a:pt x="2520280" y="0"/>
                </a:lnTo>
                <a:lnTo>
                  <a:pt x="2285819" y="1981091"/>
                </a:lnTo>
                <a:lnTo>
                  <a:pt x="0" y="1512168"/>
                </a:lnTo>
                <a:lnTo>
                  <a:pt x="140677" y="128954"/>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Widget</a:t>
            </a:r>
          </a:p>
          <a:p>
            <a:pPr algn="ctr"/>
            <a:r>
              <a:rPr lang="en-US" sz="2800" dirty="0" smtClean="0">
                <a:solidFill>
                  <a:schemeClr val="bg1"/>
                </a:solidFill>
                <a:latin typeface="Roboto Light"/>
              </a:rPr>
              <a:t>Object</a:t>
            </a:r>
            <a:endParaRPr lang="en-GB" sz="2800" dirty="0">
              <a:solidFill>
                <a:schemeClr val="bg1"/>
              </a:solidFill>
              <a:latin typeface="Roboto Light"/>
            </a:endParaRPr>
          </a:p>
        </p:txBody>
      </p:sp>
      <p:sp>
        <p:nvSpPr>
          <p:cNvPr id="9" name="Rectangle 8"/>
          <p:cNvSpPr/>
          <p:nvPr/>
        </p:nvSpPr>
        <p:spPr bwMode="auto">
          <a:xfrm>
            <a:off x="5364088" y="4241177"/>
            <a:ext cx="2669305" cy="1327974"/>
          </a:xfrm>
          <a:custGeom>
            <a:avLst/>
            <a:gdLst>
              <a:gd name="connsiteX0" fmla="*/ 0 w 2880320"/>
              <a:gd name="connsiteY0" fmla="*/ 0 h 1152128"/>
              <a:gd name="connsiteX1" fmla="*/ 2880320 w 2880320"/>
              <a:gd name="connsiteY1" fmla="*/ 0 h 1152128"/>
              <a:gd name="connsiteX2" fmla="*/ 2880320 w 2880320"/>
              <a:gd name="connsiteY2" fmla="*/ 1152128 h 1152128"/>
              <a:gd name="connsiteX3" fmla="*/ 0 w 2880320"/>
              <a:gd name="connsiteY3" fmla="*/ 1152128 h 1152128"/>
              <a:gd name="connsiteX4" fmla="*/ 0 w 2880320"/>
              <a:gd name="connsiteY4" fmla="*/ 0 h 1152128"/>
              <a:gd name="connsiteX0" fmla="*/ 211015 w 2880320"/>
              <a:gd name="connsiteY0" fmla="*/ 211016 h 1152128"/>
              <a:gd name="connsiteX1" fmla="*/ 2880320 w 2880320"/>
              <a:gd name="connsiteY1" fmla="*/ 0 h 1152128"/>
              <a:gd name="connsiteX2" fmla="*/ 2880320 w 2880320"/>
              <a:gd name="connsiteY2" fmla="*/ 1152128 h 1152128"/>
              <a:gd name="connsiteX3" fmla="*/ 0 w 2880320"/>
              <a:gd name="connsiteY3" fmla="*/ 1152128 h 1152128"/>
              <a:gd name="connsiteX4" fmla="*/ 211015 w 2880320"/>
              <a:gd name="connsiteY4" fmla="*/ 211016 h 1152128"/>
              <a:gd name="connsiteX0" fmla="*/ 0 w 2669305"/>
              <a:gd name="connsiteY0" fmla="*/ 211016 h 1327974"/>
              <a:gd name="connsiteX1" fmla="*/ 2669305 w 2669305"/>
              <a:gd name="connsiteY1" fmla="*/ 0 h 1327974"/>
              <a:gd name="connsiteX2" fmla="*/ 2669305 w 2669305"/>
              <a:gd name="connsiteY2" fmla="*/ 1152128 h 1327974"/>
              <a:gd name="connsiteX3" fmla="*/ 23447 w 2669305"/>
              <a:gd name="connsiteY3" fmla="*/ 1327974 h 1327974"/>
              <a:gd name="connsiteX4" fmla="*/ 0 w 2669305"/>
              <a:gd name="connsiteY4" fmla="*/ 211016 h 132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305" h="1327974">
                <a:moveTo>
                  <a:pt x="0" y="211016"/>
                </a:moveTo>
                <a:lnTo>
                  <a:pt x="2669305" y="0"/>
                </a:lnTo>
                <a:lnTo>
                  <a:pt x="2669305" y="1152128"/>
                </a:lnTo>
                <a:lnTo>
                  <a:pt x="23447" y="1327974"/>
                </a:lnTo>
                <a:lnTo>
                  <a:pt x="0" y="211016"/>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err="1" smtClean="0">
                <a:solidFill>
                  <a:schemeClr val="bg1"/>
                </a:solidFill>
                <a:latin typeface="Roboto Light"/>
              </a:rPr>
              <a:t>AngularJS</a:t>
            </a:r>
            <a:endParaRPr lang="en-GB" sz="2800" dirty="0">
              <a:solidFill>
                <a:schemeClr val="bg1"/>
              </a:solidFill>
              <a:latin typeface="Roboto Light"/>
            </a:endParaRPr>
          </a:p>
        </p:txBody>
      </p:sp>
    </p:spTree>
    <p:extLst>
      <p:ext uri="{BB962C8B-B14F-4D97-AF65-F5344CB8AC3E}">
        <p14:creationId xmlns:p14="http://schemas.microsoft.com/office/powerpoint/2010/main" xmlns="" val="3446246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Resource Aggregation Basic</a:t>
            </a:r>
            <a:endParaRPr lang="en-US" dirty="0"/>
          </a:p>
        </p:txBody>
      </p:sp>
      <p:sp>
        <p:nvSpPr>
          <p:cNvPr id="33" name="Slide Number Placeholder 3"/>
          <p:cNvSpPr txBox="1">
            <a:spLocks/>
          </p:cNvSpPr>
          <p:nvPr/>
        </p:nvSpPr>
        <p:spPr>
          <a:xfrm>
            <a:off x="5910006" y="5309904"/>
            <a:ext cx="1669467" cy="2545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Helvetica Neue Light"/>
                <a:ea typeface="+mn-ea"/>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FF59741-7650-A046-95B5-8D31235C520E}" type="slidenum">
              <a:rPr lang="en-US" sz="1000" smtClean="0"/>
              <a:pPr/>
              <a:t>25</a:t>
            </a:fld>
            <a:endParaRPr lang="en-US" sz="1000" dirty="0"/>
          </a:p>
        </p:txBody>
      </p:sp>
      <p:sp>
        <p:nvSpPr>
          <p:cNvPr id="34" name="TextBox 33"/>
          <p:cNvSpPr txBox="1"/>
          <p:nvPr/>
        </p:nvSpPr>
        <p:spPr>
          <a:xfrm>
            <a:off x="698400" y="846291"/>
            <a:ext cx="7747000" cy="5909310"/>
          </a:xfrm>
          <a:prstGeom prst="rect">
            <a:avLst/>
          </a:prstGeom>
          <a:solidFill>
            <a:schemeClr val="tx1">
              <a:lumMod val="10000"/>
              <a:lumOff val="90000"/>
            </a:schemeClr>
          </a:solidFill>
          <a:ln>
            <a:noFill/>
          </a:ln>
        </p:spPr>
        <p:txBody>
          <a:bodyPr wrap="square" rtlCol="0">
            <a:spAutoFit/>
          </a:bodyPr>
          <a:lstStyle/>
          <a:p>
            <a:pPr algn="l"/>
            <a:r>
              <a:rPr lang="en-US" sz="1400" b="1" dirty="0">
                <a:latin typeface="Gill Sans"/>
                <a:cs typeface="Courier New" pitchFamily="49" charset="0"/>
              </a:rPr>
              <a:t>Bank Portal</a:t>
            </a:r>
            <a:endParaRPr lang="en-US" sz="1400" dirty="0" smtClean="0">
              <a:latin typeface="Courier New" pitchFamily="49" charset="0"/>
              <a:cs typeface="Courier New" pitchFamily="49" charset="0"/>
            </a:endParaRPr>
          </a:p>
          <a:p>
            <a:pPr algn="l"/>
            <a:r>
              <a:rPr lang="en-US" sz="1400" b="1" dirty="0" smtClean="0">
                <a:latin typeface="Courier New" pitchFamily="49" charset="0"/>
                <a:cs typeface="Courier New" pitchFamily="49" charset="0"/>
              </a:rPr>
              <a:t>&lt;head&gt;</a:t>
            </a:r>
          </a:p>
          <a:p>
            <a:pPr algn="l"/>
            <a:r>
              <a:rPr lang="en-US" sz="1400" b="1" dirty="0" smtClean="0">
                <a:latin typeface="Courier New" pitchFamily="49" charset="0"/>
                <a:cs typeface="Courier New" pitchFamily="49" charset="0"/>
              </a:rPr>
              <a:t>   &lt;title&gt;Bank Portal&lt;/title&gt;</a:t>
            </a:r>
          </a:p>
          <a:p>
            <a:pPr algn="l"/>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  &lt;link </a:t>
            </a:r>
            <a:r>
              <a:rPr lang="en-US" sz="1400" b="1" dirty="0" err="1" smtClean="0">
                <a:latin typeface="Courier New" pitchFamily="49" charset="0"/>
                <a:cs typeface="Courier New" pitchFamily="49" charset="0"/>
              </a:rPr>
              <a:t>href</a:t>
            </a:r>
            <a:r>
              <a:rPr lang="en-US" sz="1400" b="1" dirty="0" smtClean="0">
                <a:latin typeface="Courier New" pitchFamily="49" charset="0"/>
                <a:cs typeface="Courier New" pitchFamily="49" charset="0"/>
              </a:rPr>
              <a:t>=“account-balance.css”/&gt;</a:t>
            </a:r>
          </a:p>
          <a:p>
            <a:pPr algn="l"/>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  &lt;script </a:t>
            </a:r>
            <a:r>
              <a:rPr lang="en-US" sz="1400" b="1" dirty="0" err="1" smtClean="0">
                <a:latin typeface="Courier New" pitchFamily="49" charset="0"/>
                <a:cs typeface="Courier New" pitchFamily="49" charset="0"/>
              </a:rPr>
              <a:t>src</a:t>
            </a:r>
            <a:r>
              <a:rPr lang="en-US" sz="1400" b="1" dirty="0" smtClean="0">
                <a:latin typeface="Courier New" pitchFamily="49" charset="0"/>
                <a:cs typeface="Courier New" pitchFamily="49" charset="0"/>
              </a:rPr>
              <a:t>=“jquery.js”&gt;&lt;/script&gt;</a:t>
            </a:r>
          </a:p>
          <a:p>
            <a:pPr algn="l"/>
            <a:r>
              <a:rPr lang="en-US" sz="1400" b="1" dirty="0" smtClean="0">
                <a:latin typeface="Courier New" pitchFamily="49" charset="0"/>
                <a:cs typeface="Courier New" pitchFamily="49" charset="0"/>
              </a:rPr>
              <a:t>   &lt;script </a:t>
            </a:r>
            <a:r>
              <a:rPr lang="en-US" sz="1400" b="1" dirty="0" err="1" smtClean="0">
                <a:latin typeface="Courier New" pitchFamily="49" charset="0"/>
                <a:cs typeface="Courier New" pitchFamily="49" charset="0"/>
              </a:rPr>
              <a:t>src</a:t>
            </a:r>
            <a:r>
              <a:rPr lang="en-US" sz="1400" b="1" dirty="0" smtClean="0">
                <a:latin typeface="Courier New" pitchFamily="49" charset="0"/>
                <a:cs typeface="Courier New" pitchFamily="49" charset="0"/>
              </a:rPr>
              <a:t>=“stock-ticker.js”&gt;&lt;/script&gt;</a:t>
            </a:r>
          </a:p>
          <a:p>
            <a:pPr algn="l"/>
            <a:r>
              <a:rPr lang="en-US" sz="1400" b="1" dirty="0" smtClean="0">
                <a:latin typeface="Courier New" pitchFamily="49" charset="0"/>
                <a:cs typeface="Courier New" pitchFamily="49" charset="0"/>
              </a:rPr>
              <a:t>   &lt;</a:t>
            </a:r>
            <a:r>
              <a:rPr lang="en-US" sz="1400" b="1" dirty="0">
                <a:latin typeface="Courier New" pitchFamily="49" charset="0"/>
                <a:cs typeface="Courier New" pitchFamily="49" charset="0"/>
              </a:rPr>
              <a:t>script </a:t>
            </a:r>
            <a:r>
              <a:rPr lang="en-US" sz="1400" b="1" dirty="0" err="1">
                <a:latin typeface="Courier New" pitchFamily="49" charset="0"/>
                <a:cs typeface="Courier New" pitchFamily="49" charset="0"/>
              </a:rPr>
              <a:t>src</a:t>
            </a:r>
            <a:r>
              <a:rPr lang="en-US" sz="1400" b="1" dirty="0" smtClean="0">
                <a:latin typeface="Courier New" pitchFamily="49" charset="0"/>
                <a:cs typeface="Courier New" pitchFamily="49" charset="0"/>
              </a:rPr>
              <a:t>=“</a:t>
            </a:r>
            <a:r>
              <a:rPr lang="en-US" sz="1400" b="1" dirty="0">
                <a:latin typeface="Courier New" pitchFamily="49" charset="0"/>
                <a:cs typeface="Courier New" pitchFamily="49" charset="0"/>
              </a:rPr>
              <a:t>account-balance</a:t>
            </a:r>
            <a:r>
              <a:rPr lang="en-US" sz="1400" b="1" dirty="0" smtClean="0">
                <a:latin typeface="Courier New" pitchFamily="49" charset="0"/>
                <a:cs typeface="Courier New" pitchFamily="49" charset="0"/>
              </a:rPr>
              <a:t>.js</a:t>
            </a:r>
            <a:r>
              <a:rPr lang="en-US" sz="1400" b="1" dirty="0">
                <a:latin typeface="Courier New" pitchFamily="49" charset="0"/>
                <a:cs typeface="Courier New" pitchFamily="49" charset="0"/>
              </a:rPr>
              <a:t>”&gt;&lt;/script&gt;</a:t>
            </a:r>
            <a:endParaRPr lang="en-US" sz="1400" b="1" dirty="0" smtClean="0">
              <a:latin typeface="Courier New" pitchFamily="49" charset="0"/>
              <a:cs typeface="Courier New" pitchFamily="49" charset="0"/>
            </a:endParaRPr>
          </a:p>
          <a:p>
            <a:pPr algn="l"/>
            <a:r>
              <a:rPr lang="en-US" sz="1400" b="1" dirty="0" smtClean="0">
                <a:latin typeface="Courier New" pitchFamily="49" charset="0"/>
                <a:cs typeface="Courier New" pitchFamily="49" charset="0"/>
              </a:rPr>
              <a:t>&lt;/head&gt;</a:t>
            </a:r>
          </a:p>
          <a:p>
            <a:pPr algn="l"/>
            <a:r>
              <a:rPr lang="en-US" sz="1400" b="1" dirty="0" smtClean="0">
                <a:latin typeface="Courier New" pitchFamily="49" charset="0"/>
                <a:cs typeface="Courier New" pitchFamily="49" charset="0"/>
              </a:rPr>
              <a:t>&lt;body&gt;</a:t>
            </a: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r>
              <a:rPr lang="en-US" sz="1400" b="1" dirty="0" smtClean="0">
                <a:latin typeface="Courier New" pitchFamily="49" charset="0"/>
                <a:cs typeface="Courier New" pitchFamily="49" charset="0"/>
              </a:rPr>
              <a:t>&lt;/body&gt;</a:t>
            </a:r>
          </a:p>
        </p:txBody>
      </p:sp>
      <p:grpSp>
        <p:nvGrpSpPr>
          <p:cNvPr id="46" name="Group 45"/>
          <p:cNvGrpSpPr/>
          <p:nvPr/>
        </p:nvGrpSpPr>
        <p:grpSpPr>
          <a:xfrm>
            <a:off x="1052945" y="2865839"/>
            <a:ext cx="5426211" cy="1828195"/>
            <a:chOff x="2680424" y="3469942"/>
            <a:chExt cx="5749637" cy="1828195"/>
          </a:xfrm>
        </p:grpSpPr>
        <p:sp>
          <p:nvSpPr>
            <p:cNvPr id="36" name="Freeform 13"/>
            <p:cNvSpPr>
              <a:spLocks/>
            </p:cNvSpPr>
            <p:nvPr/>
          </p:nvSpPr>
          <p:spPr bwMode="auto">
            <a:xfrm>
              <a:off x="2680424" y="3469942"/>
              <a:ext cx="5749637" cy="1828195"/>
            </a:xfrm>
            <a:custGeom>
              <a:avLst/>
              <a:gdLst>
                <a:gd name="connsiteX0" fmla="*/ 0 w 3733387"/>
                <a:gd name="connsiteY0" fmla="*/ 0 h 1726595"/>
                <a:gd name="connsiteX1" fmla="*/ 3733387 w 3733387"/>
                <a:gd name="connsiteY1" fmla="*/ 0 h 1726595"/>
                <a:gd name="connsiteX2" fmla="*/ 3733387 w 3733387"/>
                <a:gd name="connsiteY2" fmla="*/ 1726595 h 1726595"/>
                <a:gd name="connsiteX3" fmla="*/ 0 w 3733387"/>
                <a:gd name="connsiteY3" fmla="*/ 1726595 h 1726595"/>
                <a:gd name="connsiteX4" fmla="*/ 0 w 3733387"/>
                <a:gd name="connsiteY4" fmla="*/ 0 h 1726595"/>
                <a:gd name="connsiteX0" fmla="*/ 0 w 3885787"/>
                <a:gd name="connsiteY0" fmla="*/ 101600 h 1828195"/>
                <a:gd name="connsiteX1" fmla="*/ 3885787 w 3885787"/>
                <a:gd name="connsiteY1" fmla="*/ 0 h 1828195"/>
                <a:gd name="connsiteX2" fmla="*/ 3733387 w 3885787"/>
                <a:gd name="connsiteY2" fmla="*/ 1828195 h 1828195"/>
                <a:gd name="connsiteX3" fmla="*/ 0 w 3885787"/>
                <a:gd name="connsiteY3" fmla="*/ 1828195 h 1828195"/>
                <a:gd name="connsiteX4" fmla="*/ 0 w 3885787"/>
                <a:gd name="connsiteY4" fmla="*/ 101600 h 182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787" h="1828195">
                  <a:moveTo>
                    <a:pt x="0" y="101600"/>
                  </a:moveTo>
                  <a:lnTo>
                    <a:pt x="3885787" y="0"/>
                  </a:lnTo>
                  <a:lnTo>
                    <a:pt x="3733387" y="1828195"/>
                  </a:lnTo>
                  <a:lnTo>
                    <a:pt x="0" y="1828195"/>
                  </a:lnTo>
                  <a:lnTo>
                    <a:pt x="0" y="101600"/>
                  </a:lnTo>
                  <a:close/>
                </a:path>
              </a:pathLst>
            </a:custGeom>
            <a:solidFill>
              <a:schemeClr val="tx2">
                <a:lumMod val="25000"/>
                <a:lumOff val="75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37" name="TextBox 36"/>
            <p:cNvSpPr txBox="1"/>
            <p:nvPr/>
          </p:nvSpPr>
          <p:spPr>
            <a:xfrm>
              <a:off x="2885036" y="3714185"/>
              <a:ext cx="5487181" cy="1569660"/>
            </a:xfrm>
            <a:prstGeom prst="rect">
              <a:avLst/>
            </a:prstGeom>
            <a:noFill/>
          </p:spPr>
          <p:txBody>
            <a:bodyPr wrap="square" rtlCol="0">
              <a:spAutoFit/>
            </a:bodyPr>
            <a:lstStyle/>
            <a:p>
              <a:pPr algn="l"/>
              <a:r>
                <a:rPr lang="en-US" sz="1200" b="1" dirty="0" smtClean="0">
                  <a:latin typeface="Gill Sans"/>
                  <a:cs typeface="Courier New" pitchFamily="49" charset="0"/>
                </a:rPr>
                <a:t>My Stocks Widget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=“jquery.js”&gt;&lt;/script&gt;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=“stock-ticker.js”&gt;&lt;script&gt;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&lt;body</a:t>
              </a:r>
              <a:r>
                <a:rPr lang="en-US" sz="1050" dirty="0" smtClean="0">
                  <a:latin typeface="Courier New" pitchFamily="49" charset="0"/>
                  <a:cs typeface="Courier New" pitchFamily="49" charset="0"/>
                </a:rPr>
                <a:t>&gt;</a:t>
              </a:r>
            </a:p>
            <a:p>
              <a:endParaRPr lang="en-US" sz="1050" dirty="0" smtClean="0">
                <a:latin typeface="Courier New" pitchFamily="49" charset="0"/>
                <a:cs typeface="Courier New" pitchFamily="49" charset="0"/>
              </a:endParaRPr>
            </a:p>
            <a:p>
              <a:endParaRPr lang="en-US" sz="1050" dirty="0">
                <a:latin typeface="Courier New" pitchFamily="49" charset="0"/>
                <a:cs typeface="Courier New" pitchFamily="49" charset="0"/>
              </a:endParaRPr>
            </a:p>
            <a:p>
              <a:r>
                <a:rPr lang="en-US" sz="1050" dirty="0" smtClean="0">
                  <a:latin typeface="Courier New" pitchFamily="49" charset="0"/>
                  <a:cs typeface="Courier New" pitchFamily="49" charset="0"/>
                </a:rPr>
                <a:t>&lt;/</a:t>
              </a:r>
              <a:r>
                <a:rPr lang="en-US" sz="1050" dirty="0">
                  <a:latin typeface="Courier New" pitchFamily="49" charset="0"/>
                  <a:cs typeface="Courier New" pitchFamily="49" charset="0"/>
                </a:rPr>
                <a:t>body</a:t>
              </a:r>
              <a:r>
                <a:rPr lang="en-US" sz="1050" dirty="0" smtClean="0">
                  <a:latin typeface="Courier New" pitchFamily="49" charset="0"/>
                  <a:cs typeface="Courier New" pitchFamily="49" charset="0"/>
                </a:rPr>
                <a:t>&gt;</a:t>
              </a:r>
              <a:endParaRPr lang="en-US" sz="1050" dirty="0">
                <a:latin typeface="Courier New" pitchFamily="49" charset="0"/>
                <a:cs typeface="Courier New" pitchFamily="49" charset="0"/>
              </a:endParaRPr>
            </a:p>
          </p:txBody>
        </p:sp>
      </p:grpSp>
      <p:grpSp>
        <p:nvGrpSpPr>
          <p:cNvPr id="48" name="Group 47"/>
          <p:cNvGrpSpPr/>
          <p:nvPr/>
        </p:nvGrpSpPr>
        <p:grpSpPr>
          <a:xfrm>
            <a:off x="2561740" y="4385227"/>
            <a:ext cx="5754676" cy="1996101"/>
            <a:chOff x="3378385" y="5638044"/>
            <a:chExt cx="5293785" cy="2572200"/>
          </a:xfrm>
        </p:grpSpPr>
        <p:sp>
          <p:nvSpPr>
            <p:cNvPr id="39" name="Freeform 13"/>
            <p:cNvSpPr>
              <a:spLocks/>
            </p:cNvSpPr>
            <p:nvPr/>
          </p:nvSpPr>
          <p:spPr bwMode="auto">
            <a:xfrm>
              <a:off x="3378385" y="5638044"/>
              <a:ext cx="5168377" cy="2572200"/>
            </a:xfrm>
            <a:custGeom>
              <a:avLst/>
              <a:gdLst>
                <a:gd name="connsiteX0" fmla="*/ 0 w 4969178"/>
                <a:gd name="connsiteY0" fmla="*/ 0 h 2201256"/>
                <a:gd name="connsiteX1" fmla="*/ 4969178 w 4969178"/>
                <a:gd name="connsiteY1" fmla="*/ 0 h 2201256"/>
                <a:gd name="connsiteX2" fmla="*/ 4969178 w 4969178"/>
                <a:gd name="connsiteY2" fmla="*/ 2201256 h 2201256"/>
                <a:gd name="connsiteX3" fmla="*/ 0 w 4969178"/>
                <a:gd name="connsiteY3" fmla="*/ 2201256 h 2201256"/>
                <a:gd name="connsiteX4" fmla="*/ 0 w 4969178"/>
                <a:gd name="connsiteY4" fmla="*/ 0 h 2201256"/>
                <a:gd name="connsiteX0" fmla="*/ 0 w 5045378"/>
                <a:gd name="connsiteY0" fmla="*/ 0 h 2302856"/>
                <a:gd name="connsiteX1" fmla="*/ 5045378 w 5045378"/>
                <a:gd name="connsiteY1" fmla="*/ 101600 h 2302856"/>
                <a:gd name="connsiteX2" fmla="*/ 5045378 w 5045378"/>
                <a:gd name="connsiteY2" fmla="*/ 2302856 h 2302856"/>
                <a:gd name="connsiteX3" fmla="*/ 76200 w 5045378"/>
                <a:gd name="connsiteY3" fmla="*/ 2302856 h 2302856"/>
                <a:gd name="connsiteX4" fmla="*/ 0 w 5045378"/>
                <a:gd name="connsiteY4" fmla="*/ 0 h 230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378" h="2302856">
                  <a:moveTo>
                    <a:pt x="0" y="0"/>
                  </a:moveTo>
                  <a:lnTo>
                    <a:pt x="5045378" y="101600"/>
                  </a:lnTo>
                  <a:lnTo>
                    <a:pt x="5045378" y="2302856"/>
                  </a:lnTo>
                  <a:lnTo>
                    <a:pt x="76200" y="2302856"/>
                  </a:lnTo>
                  <a:lnTo>
                    <a:pt x="0" y="0"/>
                  </a:lnTo>
                  <a:close/>
                </a:path>
              </a:pathLst>
            </a:custGeom>
            <a:solidFill>
              <a:schemeClr val="tx2">
                <a:lumMod val="50000"/>
                <a:lumOff val="50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40" name="TextBox 39"/>
            <p:cNvSpPr txBox="1"/>
            <p:nvPr/>
          </p:nvSpPr>
          <p:spPr>
            <a:xfrm>
              <a:off x="3602362" y="5873315"/>
              <a:ext cx="5069808" cy="1933731"/>
            </a:xfrm>
            <a:prstGeom prst="rect">
              <a:avLst/>
            </a:prstGeom>
            <a:noFill/>
          </p:spPr>
          <p:txBody>
            <a:bodyPr wrap="square" rtlCol="0">
              <a:spAutoFit/>
            </a:bodyPr>
            <a:lstStyle/>
            <a:p>
              <a:r>
                <a:rPr lang="en-US" sz="1200" b="1" dirty="0">
                  <a:latin typeface="Gill Sans"/>
                  <a:cs typeface="Courier New" pitchFamily="49" charset="0"/>
                </a:rPr>
                <a:t>Account Balance Widget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   &lt;link </a:t>
              </a:r>
              <a:r>
                <a:rPr lang="en-US" sz="1050" dirty="0" err="1">
                  <a:latin typeface="Courier New" pitchFamily="49" charset="0"/>
                  <a:cs typeface="Courier New" pitchFamily="49" charset="0"/>
                </a:rPr>
                <a:t>href</a:t>
              </a:r>
              <a:r>
                <a:rPr lang="en-US" sz="1050" dirty="0">
                  <a:latin typeface="Courier New" pitchFamily="49" charset="0"/>
                  <a:cs typeface="Courier New" pitchFamily="49" charset="0"/>
                </a:rPr>
                <a:t>=“account-balance.css”/&gt;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=“jquery.js”&gt;&lt;/script&gt;</a:t>
              </a:r>
            </a:p>
            <a:p>
              <a:r>
                <a:rPr lang="en-US" sz="1050" dirty="0">
                  <a:latin typeface="Courier New" pitchFamily="49" charset="0"/>
                  <a:cs typeface="Courier New" pitchFamily="49" charset="0"/>
                </a:rPr>
                <a:t>   &lt;script </a:t>
              </a:r>
              <a:r>
                <a:rPr lang="en-US" sz="1050" dirty="0" err="1">
                  <a:latin typeface="Courier New" pitchFamily="49" charset="0"/>
                  <a:cs typeface="Courier New" pitchFamily="49" charset="0"/>
                </a:rPr>
                <a:t>src</a:t>
              </a:r>
              <a:r>
                <a:rPr lang="en-US" sz="1050" dirty="0">
                  <a:latin typeface="Courier New" pitchFamily="49" charset="0"/>
                  <a:cs typeface="Courier New" pitchFamily="49" charset="0"/>
                </a:rPr>
                <a:t>=“account-balance.js”&gt;&lt;script&gt;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&lt;body</a:t>
              </a:r>
              <a:r>
                <a:rPr lang="en-US" sz="1050" dirty="0" smtClean="0">
                  <a:latin typeface="Courier New" pitchFamily="49" charset="0"/>
                  <a:cs typeface="Courier New" pitchFamily="49" charset="0"/>
                </a:rPr>
                <a:t>&gt;</a:t>
              </a:r>
            </a:p>
            <a:p>
              <a:endParaRPr lang="en-US" sz="1050" dirty="0">
                <a:latin typeface="Courier New" pitchFamily="49" charset="0"/>
                <a:cs typeface="Courier New" pitchFamily="49" charset="0"/>
              </a:endParaRPr>
            </a:p>
            <a:p>
              <a:endParaRPr lang="en-US" sz="1050" dirty="0">
                <a:latin typeface="Courier New" pitchFamily="49" charset="0"/>
                <a:cs typeface="Courier New" pitchFamily="49" charset="0"/>
              </a:endParaRPr>
            </a:p>
            <a:p>
              <a:r>
                <a:rPr lang="en-US" sz="1050" dirty="0">
                  <a:latin typeface="Courier New" pitchFamily="49" charset="0"/>
                  <a:cs typeface="Courier New" pitchFamily="49" charset="0"/>
                </a:rPr>
                <a:t>&lt;/body&gt;</a:t>
              </a:r>
            </a:p>
          </p:txBody>
        </p:sp>
      </p:grpSp>
      <p:sp>
        <p:nvSpPr>
          <p:cNvPr id="41" name="Freeform 40"/>
          <p:cNvSpPr/>
          <p:nvPr/>
        </p:nvSpPr>
        <p:spPr bwMode="auto">
          <a:xfrm>
            <a:off x="251519" y="1838553"/>
            <a:ext cx="1297915" cy="1733550"/>
          </a:xfrm>
          <a:custGeom>
            <a:avLst/>
            <a:gdLst>
              <a:gd name="connsiteX0" fmla="*/ 2485477 w 2485477"/>
              <a:gd name="connsiteY0" fmla="*/ 1828800 h 1828800"/>
              <a:gd name="connsiteX1" fmla="*/ 18049 w 2485477"/>
              <a:gd name="connsiteY1" fmla="*/ 740229 h 1828800"/>
              <a:gd name="connsiteX2" fmla="*/ 1382392 w 2485477"/>
              <a:gd name="connsiteY2" fmla="*/ 0 h 1828800"/>
              <a:gd name="connsiteX0" fmla="*/ 1830035 w 1830035"/>
              <a:gd name="connsiteY0" fmla="*/ 1828800 h 1828800"/>
              <a:gd name="connsiteX1" fmla="*/ 34256 w 1830035"/>
              <a:gd name="connsiteY1" fmla="*/ 740229 h 1828800"/>
              <a:gd name="connsiteX2" fmla="*/ 726950 w 1830035"/>
              <a:gd name="connsiteY2" fmla="*/ 0 h 1828800"/>
              <a:gd name="connsiteX0" fmla="*/ 1817864 w 1817864"/>
              <a:gd name="connsiteY0" fmla="*/ 1828800 h 1828800"/>
              <a:gd name="connsiteX1" fmla="*/ 22085 w 1817864"/>
              <a:gd name="connsiteY1" fmla="*/ 740229 h 1828800"/>
              <a:gd name="connsiteX2" fmla="*/ 1128101 w 1817864"/>
              <a:gd name="connsiteY2" fmla="*/ 0 h 1828800"/>
              <a:gd name="connsiteX0" fmla="*/ 1632737 w 1632737"/>
              <a:gd name="connsiteY0" fmla="*/ 1828800 h 1828800"/>
              <a:gd name="connsiteX1" fmla="*/ 26398 w 1632737"/>
              <a:gd name="connsiteY1" fmla="*/ 974081 h 1828800"/>
              <a:gd name="connsiteX2" fmla="*/ 942974 w 1632737"/>
              <a:gd name="connsiteY2" fmla="*/ 0 h 1828800"/>
              <a:gd name="connsiteX0" fmla="*/ 1699874 w 1699874"/>
              <a:gd name="connsiteY0" fmla="*/ 1828800 h 1828800"/>
              <a:gd name="connsiteX1" fmla="*/ 24649 w 1699874"/>
              <a:gd name="connsiteY1" fmla="*/ 974081 h 1828800"/>
              <a:gd name="connsiteX2" fmla="*/ 1010111 w 1699874"/>
              <a:gd name="connsiteY2" fmla="*/ 0 h 1828800"/>
              <a:gd name="connsiteX0" fmla="*/ 1716694 w 1716694"/>
              <a:gd name="connsiteY0" fmla="*/ 1828800 h 1828800"/>
              <a:gd name="connsiteX1" fmla="*/ 24247 w 1716694"/>
              <a:gd name="connsiteY1" fmla="*/ 901002 h 1828800"/>
              <a:gd name="connsiteX2" fmla="*/ 1026931 w 1716694"/>
              <a:gd name="connsiteY2" fmla="*/ 0 h 1828800"/>
              <a:gd name="connsiteX0" fmla="*/ 1613364 w 1613364"/>
              <a:gd name="connsiteY0" fmla="*/ 1828800 h 1828800"/>
              <a:gd name="connsiteX1" fmla="*/ 24247 w 1613364"/>
              <a:gd name="connsiteY1" fmla="*/ 901002 h 1828800"/>
              <a:gd name="connsiteX2" fmla="*/ 1026931 w 1613364"/>
              <a:gd name="connsiteY2" fmla="*/ 0 h 1828800"/>
            </a:gdLst>
            <a:ahLst/>
            <a:cxnLst>
              <a:cxn ang="0">
                <a:pos x="connsiteX0" y="connsiteY0"/>
              </a:cxn>
              <a:cxn ang="0">
                <a:pos x="connsiteX1" y="connsiteY1"/>
              </a:cxn>
              <a:cxn ang="0">
                <a:pos x="connsiteX2" y="connsiteY2"/>
              </a:cxn>
            </a:cxnLst>
            <a:rect l="l" t="t" r="r" b="b"/>
            <a:pathLst>
              <a:path w="1613364" h="1828800">
                <a:moveTo>
                  <a:pt x="1613364" y="1828800"/>
                </a:moveTo>
                <a:cubicBezTo>
                  <a:pt x="471573" y="1436914"/>
                  <a:pt x="208094" y="1205802"/>
                  <a:pt x="24247" y="901002"/>
                </a:cubicBezTo>
                <a:cubicBezTo>
                  <a:pt x="-159600" y="596202"/>
                  <a:pt x="753579" y="101600"/>
                  <a:pt x="1026931"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lang="nl-NL" sz="1200" dirty="0"/>
          </a:p>
        </p:txBody>
      </p:sp>
      <p:sp>
        <p:nvSpPr>
          <p:cNvPr id="42" name="Freeform 41"/>
          <p:cNvSpPr/>
          <p:nvPr/>
        </p:nvSpPr>
        <p:spPr bwMode="auto">
          <a:xfrm>
            <a:off x="278185" y="2056838"/>
            <a:ext cx="1229685" cy="1671337"/>
          </a:xfrm>
          <a:custGeom>
            <a:avLst/>
            <a:gdLst>
              <a:gd name="connsiteX0" fmla="*/ 2663260 w 2663260"/>
              <a:gd name="connsiteY0" fmla="*/ 1625600 h 1625600"/>
              <a:gd name="connsiteX1" fmla="*/ 21660 w 2663260"/>
              <a:gd name="connsiteY1" fmla="*/ 1001486 h 1625600"/>
              <a:gd name="connsiteX2" fmla="*/ 1487603 w 2663260"/>
              <a:gd name="connsiteY2" fmla="*/ 0 h 1625600"/>
              <a:gd name="connsiteX0" fmla="*/ 2658213 w 2658213"/>
              <a:gd name="connsiteY0" fmla="*/ 1611898 h 1611898"/>
              <a:gd name="connsiteX1" fmla="*/ 16613 w 2658213"/>
              <a:gd name="connsiteY1" fmla="*/ 987784 h 1611898"/>
              <a:gd name="connsiteX2" fmla="*/ 1889789 w 2658213"/>
              <a:gd name="connsiteY2" fmla="*/ 0 h 1611898"/>
              <a:gd name="connsiteX0" fmla="*/ 2046790 w 2046790"/>
              <a:gd name="connsiteY0" fmla="*/ 1611898 h 1611898"/>
              <a:gd name="connsiteX1" fmla="*/ 25738 w 2046790"/>
              <a:gd name="connsiteY1" fmla="*/ 905569 h 1611898"/>
              <a:gd name="connsiteX2" fmla="*/ 1278366 w 2046790"/>
              <a:gd name="connsiteY2" fmla="*/ 0 h 1611898"/>
              <a:gd name="connsiteX0" fmla="*/ 1801982 w 1801982"/>
              <a:gd name="connsiteY0" fmla="*/ 1611898 h 1611898"/>
              <a:gd name="connsiteX1" fmla="*/ 33027 w 1801982"/>
              <a:gd name="connsiteY1" fmla="*/ 782246 h 1611898"/>
              <a:gd name="connsiteX2" fmla="*/ 1033558 w 1801982"/>
              <a:gd name="connsiteY2" fmla="*/ 0 h 1611898"/>
              <a:gd name="connsiteX0" fmla="*/ 1764691 w 1764691"/>
              <a:gd name="connsiteY0" fmla="*/ 1611898 h 1611898"/>
              <a:gd name="connsiteX1" fmla="*/ 34520 w 1764691"/>
              <a:gd name="connsiteY1" fmla="*/ 1028893 h 1611898"/>
              <a:gd name="connsiteX2" fmla="*/ 996267 w 1764691"/>
              <a:gd name="connsiteY2" fmla="*/ 0 h 1611898"/>
              <a:gd name="connsiteX0" fmla="*/ 1839394 w 1839394"/>
              <a:gd name="connsiteY0" fmla="*/ 1611898 h 1611898"/>
              <a:gd name="connsiteX1" fmla="*/ 31654 w 1839394"/>
              <a:gd name="connsiteY1" fmla="*/ 960379 h 1611898"/>
              <a:gd name="connsiteX2" fmla="*/ 1070970 w 1839394"/>
              <a:gd name="connsiteY2" fmla="*/ 0 h 1611898"/>
              <a:gd name="connsiteX0" fmla="*/ 1839394 w 1839394"/>
              <a:gd name="connsiteY0" fmla="*/ 1611898 h 1611898"/>
              <a:gd name="connsiteX1" fmla="*/ 31654 w 1839394"/>
              <a:gd name="connsiteY1" fmla="*/ 891866 h 1611898"/>
              <a:gd name="connsiteX2" fmla="*/ 1070970 w 1839394"/>
              <a:gd name="connsiteY2" fmla="*/ 0 h 1611898"/>
              <a:gd name="connsiteX0" fmla="*/ 1895709 w 1895709"/>
              <a:gd name="connsiteY0" fmla="*/ 1611898 h 1611898"/>
              <a:gd name="connsiteX1" fmla="*/ 29792 w 1895709"/>
              <a:gd name="connsiteY1" fmla="*/ 987784 h 1611898"/>
              <a:gd name="connsiteX2" fmla="*/ 1127285 w 1895709"/>
              <a:gd name="connsiteY2" fmla="*/ 0 h 1611898"/>
              <a:gd name="connsiteX0" fmla="*/ 1721180 w 1721180"/>
              <a:gd name="connsiteY0" fmla="*/ 1653005 h 1653005"/>
              <a:gd name="connsiteX1" fmla="*/ 29792 w 1721180"/>
              <a:gd name="connsiteY1" fmla="*/ 987784 h 1653005"/>
              <a:gd name="connsiteX2" fmla="*/ 1127285 w 1721180"/>
              <a:gd name="connsiteY2" fmla="*/ 0 h 1653005"/>
            </a:gdLst>
            <a:ahLst/>
            <a:cxnLst>
              <a:cxn ang="0">
                <a:pos x="connsiteX0" y="connsiteY0"/>
              </a:cxn>
              <a:cxn ang="0">
                <a:pos x="connsiteX1" y="connsiteY1"/>
              </a:cxn>
              <a:cxn ang="0">
                <a:pos x="connsiteX2" y="connsiteY2"/>
              </a:cxn>
            </a:cxnLst>
            <a:rect l="l" t="t" r="r" b="b"/>
            <a:pathLst>
              <a:path w="1721180" h="1653005">
                <a:moveTo>
                  <a:pt x="1721180" y="1653005"/>
                </a:moveTo>
                <a:cubicBezTo>
                  <a:pt x="498351" y="1476414"/>
                  <a:pt x="225735" y="1258717"/>
                  <a:pt x="29792" y="987784"/>
                </a:cubicBezTo>
                <a:cubicBezTo>
                  <a:pt x="-166151" y="716851"/>
                  <a:pt x="650732" y="128209"/>
                  <a:pt x="1127285"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
        <p:nvSpPr>
          <p:cNvPr id="43" name="Freeform 42"/>
          <p:cNvSpPr/>
          <p:nvPr/>
        </p:nvSpPr>
        <p:spPr bwMode="auto">
          <a:xfrm>
            <a:off x="4739847" y="1852408"/>
            <a:ext cx="3065092" cy="3355963"/>
          </a:xfrm>
          <a:custGeom>
            <a:avLst/>
            <a:gdLst>
              <a:gd name="connsiteX0" fmla="*/ 812800 w 2236258"/>
              <a:gd name="connsiteY0" fmla="*/ 4528457 h 4528457"/>
              <a:gd name="connsiteX1" fmla="*/ 2220686 w 2236258"/>
              <a:gd name="connsiteY1" fmla="*/ 1088572 h 4528457"/>
              <a:gd name="connsiteX2" fmla="*/ 0 w 2236258"/>
              <a:gd name="connsiteY2" fmla="*/ 0 h 4528457"/>
              <a:gd name="connsiteX0" fmla="*/ 812800 w 2238589"/>
              <a:gd name="connsiteY0" fmla="*/ 4528457 h 4528457"/>
              <a:gd name="connsiteX1" fmla="*/ 2220686 w 2238589"/>
              <a:gd name="connsiteY1" fmla="*/ 1088572 h 4528457"/>
              <a:gd name="connsiteX2" fmla="*/ 0 w 2238589"/>
              <a:gd name="connsiteY2" fmla="*/ 0 h 4528457"/>
              <a:gd name="connsiteX0" fmla="*/ 760332 w 2186121"/>
              <a:gd name="connsiteY0" fmla="*/ 4792403 h 4792403"/>
              <a:gd name="connsiteX1" fmla="*/ 2168218 w 2186121"/>
              <a:gd name="connsiteY1" fmla="*/ 1352518 h 4792403"/>
              <a:gd name="connsiteX2" fmla="*/ 0 w 2186121"/>
              <a:gd name="connsiteY2" fmla="*/ 0 h 4792403"/>
              <a:gd name="connsiteX0" fmla="*/ 707864 w 2133653"/>
              <a:gd name="connsiteY0" fmla="*/ 4772099 h 4772099"/>
              <a:gd name="connsiteX1" fmla="*/ 2115750 w 2133653"/>
              <a:gd name="connsiteY1" fmla="*/ 1332214 h 4772099"/>
              <a:gd name="connsiteX2" fmla="*/ 0 w 2133653"/>
              <a:gd name="connsiteY2" fmla="*/ 0 h 4772099"/>
              <a:gd name="connsiteX0" fmla="*/ 919810 w 2345599"/>
              <a:gd name="connsiteY0" fmla="*/ 4752639 h 4752639"/>
              <a:gd name="connsiteX1" fmla="*/ 2327696 w 2345599"/>
              <a:gd name="connsiteY1" fmla="*/ 1312754 h 4752639"/>
              <a:gd name="connsiteX2" fmla="*/ 0 w 2345599"/>
              <a:gd name="connsiteY2" fmla="*/ 0 h 4752639"/>
              <a:gd name="connsiteX0" fmla="*/ 866824 w 2344484"/>
              <a:gd name="connsiteY0" fmla="*/ 4713719 h 4713719"/>
              <a:gd name="connsiteX1" fmla="*/ 2327696 w 2344484"/>
              <a:gd name="connsiteY1" fmla="*/ 1312754 h 4713719"/>
              <a:gd name="connsiteX2" fmla="*/ 0 w 2344484"/>
              <a:gd name="connsiteY2" fmla="*/ 0 h 4713719"/>
            </a:gdLst>
            <a:ahLst/>
            <a:cxnLst>
              <a:cxn ang="0">
                <a:pos x="connsiteX0" y="connsiteY0"/>
              </a:cxn>
              <a:cxn ang="0">
                <a:pos x="connsiteX1" y="connsiteY1"/>
              </a:cxn>
              <a:cxn ang="0">
                <a:pos x="connsiteX2" y="connsiteY2"/>
              </a:cxn>
            </a:cxnLst>
            <a:rect l="l" t="t" r="r" b="b"/>
            <a:pathLst>
              <a:path w="2344484" h="4713719">
                <a:moveTo>
                  <a:pt x="866824" y="4713719"/>
                </a:moveTo>
                <a:cubicBezTo>
                  <a:pt x="1760925" y="3553880"/>
                  <a:pt x="2463163" y="2067497"/>
                  <a:pt x="2327696" y="1312754"/>
                </a:cubicBezTo>
                <a:cubicBezTo>
                  <a:pt x="2192229" y="558011"/>
                  <a:pt x="1042609" y="166914"/>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
        <p:nvSpPr>
          <p:cNvPr id="44" name="Freeform 43"/>
          <p:cNvSpPr/>
          <p:nvPr/>
        </p:nvSpPr>
        <p:spPr bwMode="auto">
          <a:xfrm>
            <a:off x="4886370" y="1628800"/>
            <a:ext cx="2669043" cy="3346284"/>
          </a:xfrm>
          <a:custGeom>
            <a:avLst/>
            <a:gdLst>
              <a:gd name="connsiteX0" fmla="*/ 827314 w 2337608"/>
              <a:gd name="connsiteY0" fmla="*/ 4572000 h 4572000"/>
              <a:gd name="connsiteX1" fmla="*/ 2322286 w 2337608"/>
              <a:gd name="connsiteY1" fmla="*/ 856343 h 4572000"/>
              <a:gd name="connsiteX2" fmla="*/ 0 w 2337608"/>
              <a:gd name="connsiteY2" fmla="*/ 0 h 4572000"/>
              <a:gd name="connsiteX0" fmla="*/ 769237 w 2336728"/>
              <a:gd name="connsiteY0" fmla="*/ 4553107 h 4553107"/>
              <a:gd name="connsiteX1" fmla="*/ 2322286 w 2336728"/>
              <a:gd name="connsiteY1" fmla="*/ 856343 h 4553107"/>
              <a:gd name="connsiteX2" fmla="*/ 0 w 2336728"/>
              <a:gd name="connsiteY2" fmla="*/ 0 h 4553107"/>
              <a:gd name="connsiteX0" fmla="*/ 769237 w 2338885"/>
              <a:gd name="connsiteY0" fmla="*/ 4553107 h 4553107"/>
              <a:gd name="connsiteX1" fmla="*/ 2322286 w 2338885"/>
              <a:gd name="connsiteY1" fmla="*/ 856343 h 4553107"/>
              <a:gd name="connsiteX2" fmla="*/ 0 w 2338885"/>
              <a:gd name="connsiteY2" fmla="*/ 0 h 4553107"/>
              <a:gd name="connsiteX0" fmla="*/ 769237 w 2340831"/>
              <a:gd name="connsiteY0" fmla="*/ 4553107 h 4553107"/>
              <a:gd name="connsiteX1" fmla="*/ 2322286 w 2340831"/>
              <a:gd name="connsiteY1" fmla="*/ 856343 h 4553107"/>
              <a:gd name="connsiteX2" fmla="*/ 0 w 2340831"/>
              <a:gd name="connsiteY2" fmla="*/ 0 h 4553107"/>
              <a:gd name="connsiteX0" fmla="*/ 664760 w 2236354"/>
              <a:gd name="connsiteY0" fmla="*/ 4553107 h 4553107"/>
              <a:gd name="connsiteX1" fmla="*/ 2217809 w 2236354"/>
              <a:gd name="connsiteY1" fmla="*/ 856343 h 4553107"/>
              <a:gd name="connsiteX2" fmla="*/ 0 w 2236354"/>
              <a:gd name="connsiteY2" fmla="*/ 0 h 4553107"/>
            </a:gdLst>
            <a:ahLst/>
            <a:cxnLst>
              <a:cxn ang="0">
                <a:pos x="connsiteX0" y="connsiteY0"/>
              </a:cxn>
              <a:cxn ang="0">
                <a:pos x="connsiteX1" y="connsiteY1"/>
              </a:cxn>
              <a:cxn ang="0">
                <a:pos x="connsiteX2" y="connsiteY2"/>
              </a:cxn>
            </a:cxnLst>
            <a:rect l="l" t="t" r="r" b="b"/>
            <a:pathLst>
              <a:path w="2236354" h="4553107">
                <a:moveTo>
                  <a:pt x="664760" y="4553107"/>
                </a:moveTo>
                <a:cubicBezTo>
                  <a:pt x="1713497" y="3321881"/>
                  <a:pt x="2355695" y="1618343"/>
                  <a:pt x="2217809" y="856343"/>
                </a:cubicBezTo>
                <a:cubicBezTo>
                  <a:pt x="2079923" y="94343"/>
                  <a:pt x="0" y="0"/>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
        <p:nvSpPr>
          <p:cNvPr id="45" name="Freeform 44"/>
          <p:cNvSpPr/>
          <p:nvPr/>
        </p:nvSpPr>
        <p:spPr bwMode="auto">
          <a:xfrm>
            <a:off x="5709129" y="2279605"/>
            <a:ext cx="1540055" cy="3036125"/>
          </a:xfrm>
          <a:custGeom>
            <a:avLst/>
            <a:gdLst>
              <a:gd name="connsiteX0" fmla="*/ 812800 w 2236258"/>
              <a:gd name="connsiteY0" fmla="*/ 4528457 h 4528457"/>
              <a:gd name="connsiteX1" fmla="*/ 2220686 w 2236258"/>
              <a:gd name="connsiteY1" fmla="*/ 1088572 h 4528457"/>
              <a:gd name="connsiteX2" fmla="*/ 0 w 2236258"/>
              <a:gd name="connsiteY2" fmla="*/ 0 h 4528457"/>
              <a:gd name="connsiteX0" fmla="*/ 288124 w 2230516"/>
              <a:gd name="connsiteY0" fmla="*/ 4248051 h 4248051"/>
              <a:gd name="connsiteX1" fmla="*/ 2220686 w 2230516"/>
              <a:gd name="connsiteY1" fmla="*/ 1088572 h 4248051"/>
              <a:gd name="connsiteX2" fmla="*/ 0 w 2230516"/>
              <a:gd name="connsiteY2" fmla="*/ 0 h 4248051"/>
              <a:gd name="connsiteX0" fmla="*/ 288124 w 2231871"/>
              <a:gd name="connsiteY0" fmla="*/ 4248051 h 4248051"/>
              <a:gd name="connsiteX1" fmla="*/ 2220686 w 2231871"/>
              <a:gd name="connsiteY1" fmla="*/ 1088572 h 4248051"/>
              <a:gd name="connsiteX2" fmla="*/ 0 w 2231871"/>
              <a:gd name="connsiteY2" fmla="*/ 0 h 4248051"/>
              <a:gd name="connsiteX0" fmla="*/ 288124 w 2231871"/>
              <a:gd name="connsiteY0" fmla="*/ 4248051 h 4248051"/>
              <a:gd name="connsiteX1" fmla="*/ 2220686 w 2231871"/>
              <a:gd name="connsiteY1" fmla="*/ 1348949 h 4248051"/>
              <a:gd name="connsiteX2" fmla="*/ 0 w 2231871"/>
              <a:gd name="connsiteY2" fmla="*/ 0 h 4248051"/>
              <a:gd name="connsiteX0" fmla="*/ 1039606 w 2983353"/>
              <a:gd name="connsiteY0" fmla="*/ 4347239 h 4347239"/>
              <a:gd name="connsiteX1" fmla="*/ 2972168 w 2983353"/>
              <a:gd name="connsiteY1" fmla="*/ 1448137 h 4347239"/>
              <a:gd name="connsiteX2" fmla="*/ 0 w 2983353"/>
              <a:gd name="connsiteY2" fmla="*/ 0 h 4347239"/>
            </a:gdLst>
            <a:ahLst/>
            <a:cxnLst>
              <a:cxn ang="0">
                <a:pos x="connsiteX0" y="connsiteY0"/>
              </a:cxn>
              <a:cxn ang="0">
                <a:pos x="connsiteX1" y="connsiteY1"/>
              </a:cxn>
              <a:cxn ang="0">
                <a:pos x="connsiteX2" y="connsiteY2"/>
              </a:cxn>
            </a:cxnLst>
            <a:rect l="l" t="t" r="r" b="b"/>
            <a:pathLst>
              <a:path w="2983353" h="4347239">
                <a:moveTo>
                  <a:pt x="1039606" y="4347239"/>
                </a:moveTo>
                <a:cubicBezTo>
                  <a:pt x="1986174" y="3325131"/>
                  <a:pt x="3107635" y="2202880"/>
                  <a:pt x="2972168" y="1448137"/>
                </a:cubicBezTo>
                <a:cubicBezTo>
                  <a:pt x="2836701" y="693394"/>
                  <a:pt x="1042609" y="166914"/>
                  <a:pt x="0" y="0"/>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Tree>
    <p:extLst>
      <p:ext uri="{BB962C8B-B14F-4D97-AF65-F5344CB8AC3E}">
        <p14:creationId xmlns:p14="http://schemas.microsoft.com/office/powerpoint/2010/main" xmlns="" val="5584279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fade">
                                      <p:cBhvr>
                                        <p:cTn id="17" dur="500"/>
                                        <p:tgtEl>
                                          <p:spTgt spid="34">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xEl>
                                              <p:pRg st="4" end="4"/>
                                            </p:txEl>
                                          </p:spTgt>
                                        </p:tgtEl>
                                        <p:attrNameLst>
                                          <p:attrName>style.visibility</p:attrName>
                                        </p:attrNameLst>
                                      </p:cBhvr>
                                      <p:to>
                                        <p:strVal val="visible"/>
                                      </p:to>
                                    </p:set>
                                    <p:animEffect transition="in" filter="fade">
                                      <p:cBhvr>
                                        <p:cTn id="25" dur="500"/>
                                        <p:tgtEl>
                                          <p:spTgt spid="3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xEl>
                                              <p:pRg st="5" end="5"/>
                                            </p:txEl>
                                          </p:spTgt>
                                        </p:tgtEl>
                                        <p:attrNameLst>
                                          <p:attrName>style.visibility</p:attrName>
                                        </p:attrNameLst>
                                      </p:cBhvr>
                                      <p:to>
                                        <p:strVal val="visible"/>
                                      </p:to>
                                    </p:set>
                                    <p:animEffect transition="in" filter="fade">
                                      <p:cBhvr>
                                        <p:cTn id="36" dur="500"/>
                                        <p:tgtEl>
                                          <p:spTgt spid="34">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xEl>
                                              <p:pRg st="6" end="6"/>
                                            </p:txEl>
                                          </p:spTgt>
                                        </p:tgtEl>
                                        <p:attrNameLst>
                                          <p:attrName>style.visibility</p:attrName>
                                        </p:attrNameLst>
                                      </p:cBhvr>
                                      <p:to>
                                        <p:strVal val="visible"/>
                                      </p:to>
                                    </p:set>
                                    <p:animEffect transition="in" filter="fade">
                                      <p:cBhvr>
                                        <p:cTn id="44" dur="500"/>
                                        <p:tgtEl>
                                          <p:spTgt spid="34">
                                            <p:txEl>
                                              <p:pRg st="6" end="6"/>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99438" y="846291"/>
            <a:ext cx="7747000" cy="5909310"/>
          </a:xfrm>
          <a:prstGeom prst="rect">
            <a:avLst/>
          </a:prstGeom>
          <a:solidFill>
            <a:schemeClr val="tx1">
              <a:lumMod val="10000"/>
              <a:lumOff val="90000"/>
            </a:schemeClr>
          </a:solidFill>
          <a:ln>
            <a:noFill/>
          </a:ln>
        </p:spPr>
        <p:txBody>
          <a:bodyPr wrap="square" rtlCol="0">
            <a:spAutoFit/>
          </a:bodyPr>
          <a:lstStyle/>
          <a:p>
            <a:pPr algn="l"/>
            <a:r>
              <a:rPr lang="en-US" sz="1400" b="1" dirty="0">
                <a:latin typeface="Gill Sans"/>
                <a:cs typeface="Courier New" pitchFamily="49" charset="0"/>
              </a:rPr>
              <a:t>Bank Portal</a:t>
            </a:r>
            <a:endParaRPr lang="en-US" sz="1400" dirty="0" smtClean="0">
              <a:latin typeface="Courier New" pitchFamily="49" charset="0"/>
              <a:cs typeface="Courier New" pitchFamily="49" charset="0"/>
            </a:endParaRPr>
          </a:p>
          <a:p>
            <a:r>
              <a:rPr lang="en-US" sz="1400" b="1" dirty="0">
                <a:latin typeface="Courier New" pitchFamily="49" charset="0"/>
                <a:cs typeface="Courier New" pitchFamily="49" charset="0"/>
              </a:rPr>
              <a:t>&lt;head&gt;</a:t>
            </a:r>
          </a:p>
          <a:p>
            <a:r>
              <a:rPr lang="en-US" sz="1400" b="1" dirty="0">
                <a:latin typeface="Courier New" pitchFamily="49" charset="0"/>
                <a:cs typeface="Courier New" pitchFamily="49" charset="0"/>
              </a:rPr>
              <a:t>   &lt;title&gt;Bank Portal&lt;/title</a:t>
            </a:r>
            <a:r>
              <a:rPr lang="en-US" sz="1400" b="1" dirty="0" smtClean="0">
                <a:latin typeface="Courier New" pitchFamily="49" charset="0"/>
                <a:cs typeface="Courier New" pitchFamily="49" charset="0"/>
              </a:rPr>
              <a:t>&gt;</a:t>
            </a:r>
          </a:p>
          <a:p>
            <a:r>
              <a:rPr lang="en-US" sz="1400" b="1" dirty="0" smtClean="0">
                <a:latin typeface="Courier New" pitchFamily="49" charset="0"/>
                <a:cs typeface="Courier New" pitchFamily="49" charset="0"/>
              </a:rPr>
              <a:t>   &lt;</a:t>
            </a:r>
            <a:r>
              <a:rPr lang="en-US" sz="1400" b="1" dirty="0">
                <a:latin typeface="Courier New" pitchFamily="49" charset="0"/>
                <a:cs typeface="Courier New" pitchFamily="49" charset="0"/>
              </a:rPr>
              <a:t>script </a:t>
            </a:r>
            <a:r>
              <a:rPr lang="en-US" sz="1400" b="1" dirty="0" err="1">
                <a:latin typeface="Courier New" pitchFamily="49" charset="0"/>
                <a:cs typeface="Courier New" pitchFamily="49" charset="0"/>
              </a:rPr>
              <a:t>src</a:t>
            </a:r>
            <a:r>
              <a:rPr lang="en-US" sz="1400" b="1" dirty="0" smtClean="0">
                <a:latin typeface="Courier New" pitchFamily="49" charset="0"/>
                <a:cs typeface="Courier New" pitchFamily="49" charset="0"/>
              </a:rPr>
              <a:t>=“require.js</a:t>
            </a:r>
            <a:r>
              <a:rPr lang="en-US" sz="1400" b="1" dirty="0">
                <a:latin typeface="Courier New" pitchFamily="49" charset="0"/>
                <a:cs typeface="Courier New" pitchFamily="49" charset="0"/>
              </a:rPr>
              <a:t>”&gt;&lt;/script&gt;</a:t>
            </a:r>
          </a:p>
          <a:p>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&lt;script </a:t>
            </a:r>
            <a:r>
              <a:rPr lang="en-US" sz="1400" b="1" dirty="0" err="1">
                <a:latin typeface="Courier New" pitchFamily="49" charset="0"/>
                <a:cs typeface="Courier New" pitchFamily="49" charset="0"/>
              </a:rPr>
              <a:t>src</a:t>
            </a:r>
            <a:r>
              <a:rPr lang="en-US" sz="1400" b="1" dirty="0">
                <a:latin typeface="Courier New" pitchFamily="49" charset="0"/>
                <a:cs typeface="Courier New" pitchFamily="49" charset="0"/>
              </a:rPr>
              <a:t>=“</a:t>
            </a:r>
            <a:r>
              <a:rPr lang="en-US" sz="1400" b="1" dirty="0" smtClean="0">
                <a:latin typeface="Courier New" pitchFamily="49" charset="0"/>
                <a:cs typeface="Courier New" pitchFamily="49" charset="0"/>
              </a:rPr>
              <a:t>require-widget.js</a:t>
            </a:r>
            <a:r>
              <a:rPr lang="en-US" sz="1400" b="1" dirty="0">
                <a:latin typeface="Courier New" pitchFamily="49" charset="0"/>
                <a:cs typeface="Courier New" pitchFamily="49" charset="0"/>
              </a:rPr>
              <a:t>”&gt;&lt;/script&gt;</a:t>
            </a:r>
          </a:p>
          <a:p>
            <a:r>
              <a:rPr lang="en-US" sz="1400" b="1" dirty="0">
                <a:latin typeface="Courier New" pitchFamily="49" charset="0"/>
                <a:cs typeface="Courier New" pitchFamily="49" charset="0"/>
              </a:rPr>
              <a:t>   &lt;link </a:t>
            </a:r>
            <a:r>
              <a:rPr lang="en-US" sz="1400" b="1" dirty="0" err="1">
                <a:latin typeface="Courier New" pitchFamily="49" charset="0"/>
                <a:cs typeface="Courier New" pitchFamily="49" charset="0"/>
              </a:rPr>
              <a:t>href</a:t>
            </a:r>
            <a:r>
              <a:rPr lang="en-US" sz="1400" b="1" dirty="0">
                <a:latin typeface="Courier New" pitchFamily="49" charset="0"/>
                <a:cs typeface="Courier New" pitchFamily="49" charset="0"/>
              </a:rPr>
              <a:t>=“</a:t>
            </a:r>
            <a:r>
              <a:rPr lang="en-US" sz="1400" b="1" dirty="0" smtClean="0">
                <a:latin typeface="Courier New" pitchFamily="49" charset="0"/>
                <a:cs typeface="Courier New" pitchFamily="49" charset="0"/>
              </a:rPr>
              <a:t>account-balance/styles/base.css”/&gt;</a:t>
            </a:r>
          </a:p>
          <a:p>
            <a:r>
              <a:rPr lang="en-US" sz="1400" b="1" dirty="0" smtClean="0">
                <a:latin typeface="Courier New" pitchFamily="49" charset="0"/>
                <a:cs typeface="Courier New" pitchFamily="49" charset="0"/>
              </a:rPr>
              <a:t>&lt;/</a:t>
            </a:r>
            <a:r>
              <a:rPr lang="en-US" sz="1400" b="1" dirty="0">
                <a:latin typeface="Courier New" pitchFamily="49" charset="0"/>
                <a:cs typeface="Courier New" pitchFamily="49" charset="0"/>
              </a:rPr>
              <a:t>head&gt;</a:t>
            </a:r>
          </a:p>
          <a:p>
            <a:r>
              <a:rPr lang="en-US" sz="1400" b="1" dirty="0">
                <a:latin typeface="Courier New" pitchFamily="49" charset="0"/>
                <a:cs typeface="Courier New" pitchFamily="49" charset="0"/>
              </a:rPr>
              <a:t>&lt;body&gt;</a:t>
            </a: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smtClean="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endParaRPr lang="en-US" sz="1400" dirty="0">
              <a:latin typeface="Courier New" pitchFamily="49" charset="0"/>
              <a:cs typeface="Courier New" pitchFamily="49" charset="0"/>
            </a:endParaRPr>
          </a:p>
          <a:p>
            <a:pPr algn="l"/>
            <a:r>
              <a:rPr lang="en-US" sz="1400" b="1" dirty="0" smtClean="0">
                <a:latin typeface="Courier New" pitchFamily="49" charset="0"/>
                <a:cs typeface="Courier New" pitchFamily="49" charset="0"/>
              </a:rPr>
              <a:t>&lt;/body&gt;</a:t>
            </a:r>
          </a:p>
        </p:txBody>
      </p:sp>
      <p:grpSp>
        <p:nvGrpSpPr>
          <p:cNvPr id="16" name="Group 15"/>
          <p:cNvGrpSpPr/>
          <p:nvPr/>
        </p:nvGrpSpPr>
        <p:grpSpPr>
          <a:xfrm>
            <a:off x="3419872" y="2149954"/>
            <a:ext cx="4003278" cy="2387162"/>
            <a:chOff x="6171446" y="2381600"/>
            <a:chExt cx="6732655" cy="1828195"/>
          </a:xfrm>
        </p:grpSpPr>
        <p:sp>
          <p:nvSpPr>
            <p:cNvPr id="17" name="Freeform 13"/>
            <p:cNvSpPr>
              <a:spLocks/>
            </p:cNvSpPr>
            <p:nvPr/>
          </p:nvSpPr>
          <p:spPr bwMode="auto">
            <a:xfrm>
              <a:off x="6171446" y="2381600"/>
              <a:ext cx="6732655" cy="1828195"/>
            </a:xfrm>
            <a:custGeom>
              <a:avLst/>
              <a:gdLst>
                <a:gd name="connsiteX0" fmla="*/ 0 w 3733387"/>
                <a:gd name="connsiteY0" fmla="*/ 0 h 1726595"/>
                <a:gd name="connsiteX1" fmla="*/ 3733387 w 3733387"/>
                <a:gd name="connsiteY1" fmla="*/ 0 h 1726595"/>
                <a:gd name="connsiteX2" fmla="*/ 3733387 w 3733387"/>
                <a:gd name="connsiteY2" fmla="*/ 1726595 h 1726595"/>
                <a:gd name="connsiteX3" fmla="*/ 0 w 3733387"/>
                <a:gd name="connsiteY3" fmla="*/ 1726595 h 1726595"/>
                <a:gd name="connsiteX4" fmla="*/ 0 w 3733387"/>
                <a:gd name="connsiteY4" fmla="*/ 0 h 1726595"/>
                <a:gd name="connsiteX0" fmla="*/ 0 w 3885787"/>
                <a:gd name="connsiteY0" fmla="*/ 101600 h 1828195"/>
                <a:gd name="connsiteX1" fmla="*/ 3885787 w 3885787"/>
                <a:gd name="connsiteY1" fmla="*/ 0 h 1828195"/>
                <a:gd name="connsiteX2" fmla="*/ 3733387 w 3885787"/>
                <a:gd name="connsiteY2" fmla="*/ 1828195 h 1828195"/>
                <a:gd name="connsiteX3" fmla="*/ 0 w 3885787"/>
                <a:gd name="connsiteY3" fmla="*/ 1828195 h 1828195"/>
                <a:gd name="connsiteX4" fmla="*/ 0 w 3885787"/>
                <a:gd name="connsiteY4" fmla="*/ 101600 h 182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787" h="1828195">
                  <a:moveTo>
                    <a:pt x="0" y="101600"/>
                  </a:moveTo>
                  <a:lnTo>
                    <a:pt x="3885787" y="0"/>
                  </a:lnTo>
                  <a:lnTo>
                    <a:pt x="3733387" y="1828195"/>
                  </a:lnTo>
                  <a:lnTo>
                    <a:pt x="0" y="1828195"/>
                  </a:lnTo>
                  <a:lnTo>
                    <a:pt x="0" y="101600"/>
                  </a:lnTo>
                  <a:close/>
                </a:path>
              </a:pathLst>
            </a:custGeom>
            <a:solidFill>
              <a:schemeClr val="tx2">
                <a:lumMod val="50000"/>
                <a:lumOff val="50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18" name="TextBox 17"/>
            <p:cNvSpPr txBox="1"/>
            <p:nvPr/>
          </p:nvSpPr>
          <p:spPr>
            <a:xfrm>
              <a:off x="6376059" y="2625843"/>
              <a:ext cx="6528042" cy="1078369"/>
            </a:xfrm>
            <a:prstGeom prst="rect">
              <a:avLst/>
            </a:prstGeom>
            <a:noFill/>
          </p:spPr>
          <p:txBody>
            <a:bodyPr wrap="square" rtlCol="0">
              <a:spAutoFit/>
            </a:bodyPr>
            <a:lstStyle/>
            <a:p>
              <a:pPr algn="l"/>
              <a:r>
                <a:rPr lang="en-US" sz="1200" b="1" dirty="0" smtClean="0">
                  <a:solidFill>
                    <a:schemeClr val="bg1"/>
                  </a:solidFill>
                  <a:latin typeface="Gill Sans"/>
                  <a:cs typeface="Courier New" pitchFamily="49" charset="0"/>
                </a:rPr>
                <a:t>My Stocks Widget: </a:t>
              </a:r>
              <a:r>
                <a:rPr lang="en-US" sz="1200" b="1" dirty="0" err="1" smtClean="0">
                  <a:solidFill>
                    <a:schemeClr val="bg1"/>
                  </a:solidFill>
                  <a:latin typeface="Gill Sans"/>
                  <a:cs typeface="Courier New" pitchFamily="49" charset="0"/>
                </a:rPr>
                <a:t>main.js</a:t>
              </a:r>
              <a:endParaRPr lang="en-US" sz="1200" b="1" dirty="0" smtClean="0">
                <a:solidFill>
                  <a:schemeClr val="bg1"/>
                </a:solidFill>
                <a:latin typeface="Gill Sans"/>
                <a:cs typeface="Courier New" pitchFamily="49" charset="0"/>
              </a:endParaRPr>
            </a:p>
            <a:p>
              <a:r>
                <a:rPr lang="en-US" sz="1050" dirty="0">
                  <a:solidFill>
                    <a:schemeClr val="bg1"/>
                  </a:solidFill>
                  <a:latin typeface="Courier New" pitchFamily="49" charset="0"/>
                  <a:cs typeface="Courier New" pitchFamily="49" charset="0"/>
                </a:rPr>
                <a:t>define( function (require, exports, module) </a:t>
              </a:r>
              <a:r>
                <a:rPr lang="en-US" sz="1050" dirty="0" smtClean="0">
                  <a:solidFill>
                    <a:schemeClr val="bg1"/>
                  </a:solidFill>
                  <a:latin typeface="Courier New" pitchFamily="49" charset="0"/>
                  <a:cs typeface="Courier New" pitchFamily="49" charset="0"/>
                </a:rPr>
                <a:t>{</a:t>
              </a:r>
            </a:p>
            <a:p>
              <a:r>
                <a:rPr lang="en-US" sz="1050" dirty="0">
                  <a:solidFill>
                    <a:schemeClr val="bg1"/>
                  </a:solidFill>
                  <a:latin typeface="Courier New" pitchFamily="49" charset="0"/>
                  <a:cs typeface="Courier New" pitchFamily="49" charset="0"/>
                </a:rPr>
                <a:t> </a:t>
              </a:r>
              <a:r>
                <a:rPr lang="en-US" sz="1050" dirty="0" smtClean="0">
                  <a:solidFill>
                    <a:schemeClr val="bg1"/>
                  </a:solidFill>
                  <a:latin typeface="Courier New" pitchFamily="49" charset="0"/>
                  <a:cs typeface="Courier New" pitchFamily="49" charset="0"/>
                </a:rPr>
                <a:t> ...</a:t>
              </a:r>
            </a:p>
            <a:p>
              <a:r>
                <a:rPr lang="en-US" sz="1050" dirty="0" smtClean="0">
                  <a:solidFill>
                    <a:schemeClr val="bg1"/>
                  </a:solidFill>
                  <a:latin typeface="Courier New" pitchFamily="49" charset="0"/>
                  <a:cs typeface="Courier New" pitchFamily="49" charset="0"/>
                </a:rPr>
                <a:t>  </a:t>
              </a:r>
              <a:r>
                <a:rPr lang="en-US" sz="1050" dirty="0" err="1" smtClean="0">
                  <a:solidFill>
                    <a:schemeClr val="bg1"/>
                  </a:solidFill>
                  <a:latin typeface="Courier New" pitchFamily="49" charset="0"/>
                  <a:cs typeface="Courier New" pitchFamily="49" charset="0"/>
                </a:rPr>
                <a:t>var</a:t>
              </a:r>
              <a:r>
                <a:rPr lang="en-US" sz="1050" dirty="0" smtClean="0">
                  <a:solidFill>
                    <a:schemeClr val="bg1"/>
                  </a:solidFill>
                  <a:latin typeface="Courier New" pitchFamily="49" charset="0"/>
                  <a:cs typeface="Courier New" pitchFamily="49" charset="0"/>
                </a:rPr>
                <a:t> </a:t>
              </a:r>
              <a:r>
                <a:rPr lang="en-US" sz="1050" dirty="0">
                  <a:solidFill>
                    <a:schemeClr val="bg1"/>
                  </a:solidFill>
                  <a:latin typeface="Courier New" pitchFamily="49" charset="0"/>
                  <a:cs typeface="Courier New" pitchFamily="49" charset="0"/>
                </a:rPr>
                <a:t>deps = [</a:t>
              </a:r>
            </a:p>
            <a:p>
              <a:r>
                <a:rPr lang="en-US" sz="1050" dirty="0">
                  <a:solidFill>
                    <a:schemeClr val="bg1"/>
                  </a:solidFill>
                  <a:latin typeface="Courier New" pitchFamily="49" charset="0"/>
                  <a:cs typeface="Courier New" pitchFamily="49" charset="0"/>
                </a:rPr>
                <a:t> </a:t>
              </a:r>
              <a:r>
                <a:rPr lang="en-US" sz="1050" dirty="0" smtClean="0">
                  <a:solidFill>
                    <a:schemeClr val="bg1"/>
                  </a:solidFill>
                  <a:latin typeface="Courier New" pitchFamily="49" charset="0"/>
                  <a:cs typeface="Courier New" pitchFamily="49" charset="0"/>
                </a:rPr>
                <a:t>   ...</a:t>
              </a:r>
              <a:endParaRPr lang="en-US" sz="1050" dirty="0">
                <a:solidFill>
                  <a:schemeClr val="bg1"/>
                </a:solidFill>
                <a:latin typeface="Courier New" pitchFamily="49" charset="0"/>
                <a:cs typeface="Courier New" pitchFamily="49" charset="0"/>
              </a:endParaRPr>
            </a:p>
            <a:p>
              <a:r>
                <a:rPr lang="en-US" sz="1050" dirty="0" smtClean="0">
                  <a:solidFill>
                    <a:schemeClr val="bg1"/>
                  </a:solidFill>
                  <a:latin typeface="Courier New" pitchFamily="49" charset="0"/>
                  <a:cs typeface="Courier New" pitchFamily="49" charset="0"/>
                </a:rPr>
                <a:t>  ];</a:t>
              </a:r>
            </a:p>
            <a:p>
              <a:r>
                <a:rPr lang="en-US" sz="1050" dirty="0">
                  <a:solidFill>
                    <a:schemeClr val="bg1"/>
                  </a:solidFill>
                  <a:latin typeface="Courier New" pitchFamily="49" charset="0"/>
                  <a:cs typeface="Courier New" pitchFamily="49" charset="0"/>
                </a:rPr>
                <a:t> </a:t>
              </a:r>
              <a:r>
                <a:rPr lang="en-US" sz="1050" dirty="0" smtClean="0">
                  <a:solidFill>
                    <a:schemeClr val="bg1"/>
                  </a:solidFill>
                  <a:latin typeface="Courier New" pitchFamily="49" charset="0"/>
                  <a:cs typeface="Courier New" pitchFamily="49" charset="0"/>
                </a:rPr>
                <a:t> ...</a:t>
              </a:r>
              <a:endParaRPr lang="en-US" sz="1050" dirty="0">
                <a:solidFill>
                  <a:schemeClr val="bg1"/>
                </a:solidFill>
                <a:latin typeface="Courier New" pitchFamily="49" charset="0"/>
                <a:cs typeface="Courier New" pitchFamily="49" charset="0"/>
              </a:endParaRPr>
            </a:p>
            <a:p>
              <a:r>
                <a:rPr lang="en-US" sz="1050" dirty="0" smtClean="0">
                  <a:solidFill>
                    <a:schemeClr val="bg1"/>
                  </a:solidFill>
                  <a:latin typeface="Courier New" pitchFamily="49" charset="0"/>
                  <a:cs typeface="Courier New" pitchFamily="49" charset="0"/>
                </a:rPr>
                <a:t>})</a:t>
              </a:r>
            </a:p>
          </p:txBody>
        </p:sp>
      </p:grpSp>
      <p:grpSp>
        <p:nvGrpSpPr>
          <p:cNvPr id="46" name="Group 45"/>
          <p:cNvGrpSpPr/>
          <p:nvPr/>
        </p:nvGrpSpPr>
        <p:grpSpPr>
          <a:xfrm>
            <a:off x="1052945" y="3833053"/>
            <a:ext cx="5426211" cy="1828195"/>
            <a:chOff x="2680424" y="3469942"/>
            <a:chExt cx="5749637" cy="1828195"/>
          </a:xfrm>
        </p:grpSpPr>
        <p:sp>
          <p:nvSpPr>
            <p:cNvPr id="36" name="Freeform 13"/>
            <p:cNvSpPr>
              <a:spLocks/>
            </p:cNvSpPr>
            <p:nvPr/>
          </p:nvSpPr>
          <p:spPr bwMode="auto">
            <a:xfrm>
              <a:off x="2680424" y="3469942"/>
              <a:ext cx="5749637" cy="1828195"/>
            </a:xfrm>
            <a:custGeom>
              <a:avLst/>
              <a:gdLst>
                <a:gd name="connsiteX0" fmla="*/ 0 w 3733387"/>
                <a:gd name="connsiteY0" fmla="*/ 0 h 1726595"/>
                <a:gd name="connsiteX1" fmla="*/ 3733387 w 3733387"/>
                <a:gd name="connsiteY1" fmla="*/ 0 h 1726595"/>
                <a:gd name="connsiteX2" fmla="*/ 3733387 w 3733387"/>
                <a:gd name="connsiteY2" fmla="*/ 1726595 h 1726595"/>
                <a:gd name="connsiteX3" fmla="*/ 0 w 3733387"/>
                <a:gd name="connsiteY3" fmla="*/ 1726595 h 1726595"/>
                <a:gd name="connsiteX4" fmla="*/ 0 w 3733387"/>
                <a:gd name="connsiteY4" fmla="*/ 0 h 1726595"/>
                <a:gd name="connsiteX0" fmla="*/ 0 w 3885787"/>
                <a:gd name="connsiteY0" fmla="*/ 101600 h 1828195"/>
                <a:gd name="connsiteX1" fmla="*/ 3885787 w 3885787"/>
                <a:gd name="connsiteY1" fmla="*/ 0 h 1828195"/>
                <a:gd name="connsiteX2" fmla="*/ 3733387 w 3885787"/>
                <a:gd name="connsiteY2" fmla="*/ 1828195 h 1828195"/>
                <a:gd name="connsiteX3" fmla="*/ 0 w 3885787"/>
                <a:gd name="connsiteY3" fmla="*/ 1828195 h 1828195"/>
                <a:gd name="connsiteX4" fmla="*/ 0 w 3885787"/>
                <a:gd name="connsiteY4" fmla="*/ 101600 h 182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787" h="1828195">
                  <a:moveTo>
                    <a:pt x="0" y="101600"/>
                  </a:moveTo>
                  <a:lnTo>
                    <a:pt x="3885787" y="0"/>
                  </a:lnTo>
                  <a:lnTo>
                    <a:pt x="3733387" y="1828195"/>
                  </a:lnTo>
                  <a:lnTo>
                    <a:pt x="0" y="1828195"/>
                  </a:lnTo>
                  <a:lnTo>
                    <a:pt x="0" y="101600"/>
                  </a:lnTo>
                  <a:close/>
                </a:path>
              </a:pathLst>
            </a:custGeom>
            <a:solidFill>
              <a:schemeClr val="tx2">
                <a:lumMod val="25000"/>
                <a:lumOff val="75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37" name="TextBox 36"/>
            <p:cNvSpPr txBox="1"/>
            <p:nvPr/>
          </p:nvSpPr>
          <p:spPr>
            <a:xfrm>
              <a:off x="2885036" y="3714185"/>
              <a:ext cx="5487181" cy="1246495"/>
            </a:xfrm>
            <a:prstGeom prst="rect">
              <a:avLst/>
            </a:prstGeom>
            <a:noFill/>
          </p:spPr>
          <p:txBody>
            <a:bodyPr wrap="square" rtlCol="0">
              <a:spAutoFit/>
            </a:bodyPr>
            <a:lstStyle/>
            <a:p>
              <a:pPr algn="l"/>
              <a:r>
                <a:rPr lang="en-US" sz="1200" b="1" dirty="0" smtClean="0">
                  <a:latin typeface="Gill Sans"/>
                  <a:cs typeface="Courier New" pitchFamily="49" charset="0"/>
                </a:rPr>
                <a:t>My Stocks Widget: index.html</a:t>
              </a:r>
            </a:p>
            <a:p>
              <a:r>
                <a:rPr lang="en-US" sz="1050" dirty="0" smtClean="0">
                  <a:latin typeface="Courier New" pitchFamily="49" charset="0"/>
                  <a:cs typeface="Courier New" pitchFamily="49" charset="0"/>
                </a:rPr>
                <a:t>&lt;head&gt;</a:t>
              </a:r>
            </a:p>
            <a:p>
              <a:r>
                <a:rPr lang="en-US" sz="1050" dirty="0" smtClean="0">
                  <a:latin typeface="Courier New" pitchFamily="49" charset="0"/>
                  <a:cs typeface="Courier New" pitchFamily="49" charset="0"/>
                </a:rPr>
                <a:t>&lt;/head&gt;</a:t>
              </a:r>
            </a:p>
            <a:p>
              <a:r>
                <a:rPr lang="en-US" sz="1050" dirty="0" smtClean="0">
                  <a:latin typeface="Courier New" pitchFamily="49" charset="0"/>
                  <a:cs typeface="Courier New" pitchFamily="49" charset="0"/>
                </a:rPr>
                <a:t>&lt;body g:onload="requireWidget(__WIDGET__, ’script/main‘)"&gt;</a:t>
              </a:r>
            </a:p>
            <a:p>
              <a:endParaRPr lang="en-US" sz="1050" dirty="0">
                <a:latin typeface="Courier New" pitchFamily="49" charset="0"/>
                <a:cs typeface="Courier New" pitchFamily="49" charset="0"/>
              </a:endParaRPr>
            </a:p>
            <a:p>
              <a:endParaRPr lang="en-US" sz="1050" dirty="0" smtClean="0">
                <a:latin typeface="Courier New" pitchFamily="49" charset="0"/>
                <a:cs typeface="Courier New" pitchFamily="49" charset="0"/>
              </a:endParaRPr>
            </a:p>
            <a:p>
              <a:r>
                <a:rPr lang="en-US" sz="1050" dirty="0" smtClean="0">
                  <a:latin typeface="Courier New" pitchFamily="49" charset="0"/>
                  <a:cs typeface="Courier New" pitchFamily="49" charset="0"/>
                </a:rPr>
                <a:t>&lt;/body&gt;</a:t>
              </a:r>
            </a:p>
          </p:txBody>
        </p:sp>
      </p:grpSp>
      <p:sp>
        <p:nvSpPr>
          <p:cNvPr id="2" name="Text Placeholder 1"/>
          <p:cNvSpPr>
            <a:spLocks noGrp="1"/>
          </p:cNvSpPr>
          <p:nvPr>
            <p:ph type="body" sz="quarter" idx="13"/>
          </p:nvPr>
        </p:nvSpPr>
        <p:spPr/>
        <p:txBody>
          <a:bodyPr/>
          <a:lstStyle/>
          <a:p>
            <a:r>
              <a:rPr lang="en-US" dirty="0" smtClean="0"/>
              <a:t>Resource Aggregation </a:t>
            </a:r>
            <a:r>
              <a:rPr lang="en-US" dirty="0"/>
              <a:t>with Require</a:t>
            </a:r>
          </a:p>
        </p:txBody>
      </p:sp>
      <p:sp>
        <p:nvSpPr>
          <p:cNvPr id="33" name="Slide Number Placeholder 3"/>
          <p:cNvSpPr txBox="1">
            <a:spLocks/>
          </p:cNvSpPr>
          <p:nvPr/>
        </p:nvSpPr>
        <p:spPr>
          <a:xfrm>
            <a:off x="5910006" y="5309904"/>
            <a:ext cx="1669467" cy="2545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lumMod val="50000"/>
                    <a:lumOff val="50000"/>
                  </a:schemeClr>
                </a:solidFill>
                <a:latin typeface="Helvetica Neue Light"/>
                <a:ea typeface="+mn-ea"/>
                <a:cs typeface="Helvetica Neue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FF59741-7650-A046-95B5-8D31235C520E}" type="slidenum">
              <a:rPr lang="en-US" sz="1000" smtClean="0"/>
              <a:pPr/>
              <a:t>26</a:t>
            </a:fld>
            <a:endParaRPr lang="en-US" sz="1000" dirty="0"/>
          </a:p>
        </p:txBody>
      </p:sp>
      <p:sp>
        <p:nvSpPr>
          <p:cNvPr id="22" name="Freeform 21"/>
          <p:cNvSpPr/>
          <p:nvPr/>
        </p:nvSpPr>
        <p:spPr bwMode="auto">
          <a:xfrm>
            <a:off x="2944986" y="3123340"/>
            <a:ext cx="1915046" cy="1413776"/>
          </a:xfrm>
          <a:custGeom>
            <a:avLst/>
            <a:gdLst>
              <a:gd name="connsiteX0" fmla="*/ 2485477 w 2485477"/>
              <a:gd name="connsiteY0" fmla="*/ 1828800 h 1828800"/>
              <a:gd name="connsiteX1" fmla="*/ 18049 w 2485477"/>
              <a:gd name="connsiteY1" fmla="*/ 740229 h 1828800"/>
              <a:gd name="connsiteX2" fmla="*/ 1382392 w 2485477"/>
              <a:gd name="connsiteY2" fmla="*/ 0 h 1828800"/>
              <a:gd name="connsiteX0" fmla="*/ 1830035 w 1830035"/>
              <a:gd name="connsiteY0" fmla="*/ 1828800 h 1828800"/>
              <a:gd name="connsiteX1" fmla="*/ 34256 w 1830035"/>
              <a:gd name="connsiteY1" fmla="*/ 740229 h 1828800"/>
              <a:gd name="connsiteX2" fmla="*/ 726950 w 1830035"/>
              <a:gd name="connsiteY2" fmla="*/ 0 h 1828800"/>
              <a:gd name="connsiteX0" fmla="*/ 1817864 w 1817864"/>
              <a:gd name="connsiteY0" fmla="*/ 1828800 h 1828800"/>
              <a:gd name="connsiteX1" fmla="*/ 22085 w 1817864"/>
              <a:gd name="connsiteY1" fmla="*/ 740229 h 1828800"/>
              <a:gd name="connsiteX2" fmla="*/ 1128101 w 1817864"/>
              <a:gd name="connsiteY2" fmla="*/ 0 h 1828800"/>
              <a:gd name="connsiteX0" fmla="*/ 1632737 w 1632737"/>
              <a:gd name="connsiteY0" fmla="*/ 1828800 h 1828800"/>
              <a:gd name="connsiteX1" fmla="*/ 26398 w 1632737"/>
              <a:gd name="connsiteY1" fmla="*/ 974081 h 1828800"/>
              <a:gd name="connsiteX2" fmla="*/ 942974 w 1632737"/>
              <a:gd name="connsiteY2" fmla="*/ 0 h 1828800"/>
              <a:gd name="connsiteX0" fmla="*/ 1699874 w 1699874"/>
              <a:gd name="connsiteY0" fmla="*/ 1828800 h 1828800"/>
              <a:gd name="connsiteX1" fmla="*/ 24649 w 1699874"/>
              <a:gd name="connsiteY1" fmla="*/ 974081 h 1828800"/>
              <a:gd name="connsiteX2" fmla="*/ 1010111 w 1699874"/>
              <a:gd name="connsiteY2" fmla="*/ 0 h 1828800"/>
              <a:gd name="connsiteX0" fmla="*/ 1716694 w 1716694"/>
              <a:gd name="connsiteY0" fmla="*/ 1828800 h 1828800"/>
              <a:gd name="connsiteX1" fmla="*/ 24247 w 1716694"/>
              <a:gd name="connsiteY1" fmla="*/ 901002 h 1828800"/>
              <a:gd name="connsiteX2" fmla="*/ 1026931 w 1716694"/>
              <a:gd name="connsiteY2" fmla="*/ 0 h 1828800"/>
              <a:gd name="connsiteX0" fmla="*/ 1613364 w 1613364"/>
              <a:gd name="connsiteY0" fmla="*/ 1828800 h 1828800"/>
              <a:gd name="connsiteX1" fmla="*/ 24247 w 1613364"/>
              <a:gd name="connsiteY1" fmla="*/ 901002 h 1828800"/>
              <a:gd name="connsiteX2" fmla="*/ 1026931 w 1613364"/>
              <a:gd name="connsiteY2" fmla="*/ 0 h 1828800"/>
              <a:gd name="connsiteX0" fmla="*/ 1655093 w 1655093"/>
              <a:gd name="connsiteY0" fmla="*/ 1796689 h 1796689"/>
              <a:gd name="connsiteX1" fmla="*/ 65976 w 1655093"/>
              <a:gd name="connsiteY1" fmla="*/ 868891 h 1796689"/>
              <a:gd name="connsiteX2" fmla="*/ 386131 w 1655093"/>
              <a:gd name="connsiteY2" fmla="*/ 0 h 1796689"/>
            </a:gdLst>
            <a:ahLst/>
            <a:cxnLst>
              <a:cxn ang="0">
                <a:pos x="connsiteX0" y="connsiteY0"/>
              </a:cxn>
              <a:cxn ang="0">
                <a:pos x="connsiteX1" y="connsiteY1"/>
              </a:cxn>
              <a:cxn ang="0">
                <a:pos x="connsiteX2" y="connsiteY2"/>
              </a:cxn>
            </a:cxnLst>
            <a:rect l="l" t="t" r="r" b="b"/>
            <a:pathLst>
              <a:path w="1655093" h="1796689">
                <a:moveTo>
                  <a:pt x="1655093" y="1796689"/>
                </a:moveTo>
                <a:cubicBezTo>
                  <a:pt x="513302" y="1404803"/>
                  <a:pt x="249823" y="1173691"/>
                  <a:pt x="65976" y="868891"/>
                </a:cubicBezTo>
                <a:cubicBezTo>
                  <a:pt x="-117871" y="564091"/>
                  <a:pt x="112779" y="101600"/>
                  <a:pt x="386131" y="0"/>
                </a:cubicBezTo>
              </a:path>
            </a:pathLst>
          </a:custGeom>
          <a:noFill/>
          <a:ln w="38100" cap="flat" cmpd="sng" algn="ctr">
            <a:solidFill>
              <a:srgbClr val="C00000"/>
            </a:solidFill>
            <a:prstDash val="sysDash"/>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lang="nl-NL" sz="1200" dirty="0"/>
          </a:p>
        </p:txBody>
      </p:sp>
      <p:grpSp>
        <p:nvGrpSpPr>
          <p:cNvPr id="24" name="Group 23"/>
          <p:cNvGrpSpPr/>
          <p:nvPr/>
        </p:nvGrpSpPr>
        <p:grpSpPr>
          <a:xfrm>
            <a:off x="5078888" y="3139729"/>
            <a:ext cx="3957608" cy="2602797"/>
            <a:chOff x="5112044" y="2381600"/>
            <a:chExt cx="6980952" cy="1828195"/>
          </a:xfrm>
        </p:grpSpPr>
        <p:sp>
          <p:nvSpPr>
            <p:cNvPr id="25" name="Freeform 13"/>
            <p:cNvSpPr>
              <a:spLocks/>
            </p:cNvSpPr>
            <p:nvPr/>
          </p:nvSpPr>
          <p:spPr bwMode="auto">
            <a:xfrm>
              <a:off x="5112044" y="2381600"/>
              <a:ext cx="6980948" cy="1828195"/>
            </a:xfrm>
            <a:custGeom>
              <a:avLst/>
              <a:gdLst>
                <a:gd name="connsiteX0" fmla="*/ 0 w 3733387"/>
                <a:gd name="connsiteY0" fmla="*/ 0 h 1726595"/>
                <a:gd name="connsiteX1" fmla="*/ 3733387 w 3733387"/>
                <a:gd name="connsiteY1" fmla="*/ 0 h 1726595"/>
                <a:gd name="connsiteX2" fmla="*/ 3733387 w 3733387"/>
                <a:gd name="connsiteY2" fmla="*/ 1726595 h 1726595"/>
                <a:gd name="connsiteX3" fmla="*/ 0 w 3733387"/>
                <a:gd name="connsiteY3" fmla="*/ 1726595 h 1726595"/>
                <a:gd name="connsiteX4" fmla="*/ 0 w 3733387"/>
                <a:gd name="connsiteY4" fmla="*/ 0 h 1726595"/>
                <a:gd name="connsiteX0" fmla="*/ 0 w 3885787"/>
                <a:gd name="connsiteY0" fmla="*/ 101600 h 1828195"/>
                <a:gd name="connsiteX1" fmla="*/ 3885787 w 3885787"/>
                <a:gd name="connsiteY1" fmla="*/ 0 h 1828195"/>
                <a:gd name="connsiteX2" fmla="*/ 3733387 w 3885787"/>
                <a:gd name="connsiteY2" fmla="*/ 1828195 h 1828195"/>
                <a:gd name="connsiteX3" fmla="*/ 0 w 3885787"/>
                <a:gd name="connsiteY3" fmla="*/ 1828195 h 1828195"/>
                <a:gd name="connsiteX4" fmla="*/ 0 w 3885787"/>
                <a:gd name="connsiteY4" fmla="*/ 101600 h 182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787" h="1828195">
                  <a:moveTo>
                    <a:pt x="0" y="101600"/>
                  </a:moveTo>
                  <a:lnTo>
                    <a:pt x="3885787" y="0"/>
                  </a:lnTo>
                  <a:lnTo>
                    <a:pt x="3733387" y="1828195"/>
                  </a:lnTo>
                  <a:lnTo>
                    <a:pt x="0" y="1828195"/>
                  </a:lnTo>
                  <a:lnTo>
                    <a:pt x="0" y="101600"/>
                  </a:lnTo>
                  <a:close/>
                </a:path>
              </a:pathLst>
            </a:custGeom>
            <a:solidFill>
              <a:schemeClr val="tx2">
                <a:lumMod val="75000"/>
                <a:lumOff val="25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26" name="TextBox 25"/>
            <p:cNvSpPr txBox="1"/>
            <p:nvPr/>
          </p:nvSpPr>
          <p:spPr>
            <a:xfrm>
              <a:off x="5337490" y="2625843"/>
              <a:ext cx="6755506" cy="1408078"/>
            </a:xfrm>
            <a:prstGeom prst="rect">
              <a:avLst/>
            </a:prstGeom>
            <a:noFill/>
          </p:spPr>
          <p:txBody>
            <a:bodyPr wrap="square" rtlCol="0">
              <a:spAutoFit/>
            </a:bodyPr>
            <a:lstStyle/>
            <a:p>
              <a:r>
                <a:rPr lang="en-US" sz="1200" b="1" dirty="0">
                  <a:solidFill>
                    <a:schemeClr val="bg1"/>
                  </a:solidFill>
                  <a:latin typeface="Gill Sans"/>
                  <a:cs typeface="Courier New" pitchFamily="49" charset="0"/>
                </a:rPr>
                <a:t>Account Balance Widget: </a:t>
              </a:r>
              <a:r>
                <a:rPr lang="en-US" sz="1200" b="1" dirty="0" err="1" smtClean="0">
                  <a:solidFill>
                    <a:schemeClr val="bg1"/>
                  </a:solidFill>
                  <a:latin typeface="Gill Sans"/>
                  <a:cs typeface="Courier New" pitchFamily="49" charset="0"/>
                </a:rPr>
                <a:t>main.js</a:t>
              </a:r>
              <a:endParaRPr lang="en-US" sz="1200" b="1" dirty="0">
                <a:solidFill>
                  <a:schemeClr val="bg1"/>
                </a:solidFill>
                <a:latin typeface="Gill Sans"/>
                <a:cs typeface="Courier New" pitchFamily="49" charset="0"/>
              </a:endParaRPr>
            </a:p>
            <a:p>
              <a:r>
                <a:rPr lang="en-US" sz="1050" dirty="0">
                  <a:solidFill>
                    <a:schemeClr val="bg1"/>
                  </a:solidFill>
                  <a:latin typeface="Courier New" pitchFamily="49" charset="0"/>
                  <a:cs typeface="Courier New" pitchFamily="49" charset="0"/>
                </a:rPr>
                <a:t>define( function (require, exports, module) </a:t>
              </a:r>
              <a:r>
                <a:rPr lang="en-US" sz="1050" dirty="0" smtClean="0">
                  <a:solidFill>
                    <a:schemeClr val="bg1"/>
                  </a:solidFill>
                  <a:latin typeface="Courier New" pitchFamily="49" charset="0"/>
                  <a:cs typeface="Courier New" pitchFamily="49" charset="0"/>
                </a:rPr>
                <a:t>{</a:t>
              </a:r>
            </a:p>
            <a:p>
              <a:r>
                <a:rPr lang="en-US" sz="1050" dirty="0" smtClean="0">
                  <a:solidFill>
                    <a:schemeClr val="bg1"/>
                  </a:solidFill>
                  <a:latin typeface="Courier New" pitchFamily="49" charset="0"/>
                  <a:cs typeface="Courier New" pitchFamily="49" charset="0"/>
                </a:rPr>
                <a:t>  </a:t>
              </a:r>
              <a:r>
                <a:rPr lang="en-US" sz="1050" dirty="0">
                  <a:solidFill>
                    <a:schemeClr val="bg1"/>
                  </a:solidFill>
                  <a:latin typeface="Courier New" pitchFamily="49" charset="0"/>
                  <a:cs typeface="Courier New" pitchFamily="49" charset="0"/>
                </a:rPr>
                <a:t>...</a:t>
              </a:r>
            </a:p>
            <a:p>
              <a:r>
                <a:rPr lang="en-US" sz="1050" dirty="0">
                  <a:solidFill>
                    <a:schemeClr val="bg1"/>
                  </a:solidFill>
                  <a:latin typeface="Courier New" pitchFamily="49" charset="0"/>
                  <a:cs typeface="Courier New" pitchFamily="49" charset="0"/>
                </a:rPr>
                <a:t>  </a:t>
              </a:r>
              <a:r>
                <a:rPr lang="en-US" sz="1050" dirty="0" err="1">
                  <a:solidFill>
                    <a:schemeClr val="bg1"/>
                  </a:solidFill>
                  <a:latin typeface="Courier New" pitchFamily="49" charset="0"/>
                  <a:cs typeface="Courier New" pitchFamily="49" charset="0"/>
                </a:rPr>
                <a:t>var</a:t>
              </a:r>
              <a:r>
                <a:rPr lang="en-US" sz="1050" dirty="0">
                  <a:solidFill>
                    <a:schemeClr val="bg1"/>
                  </a:solidFill>
                  <a:latin typeface="Courier New" pitchFamily="49" charset="0"/>
                  <a:cs typeface="Courier New" pitchFamily="49" charset="0"/>
                </a:rPr>
                <a:t> deps = [</a:t>
              </a:r>
            </a:p>
            <a:p>
              <a:r>
                <a:rPr lang="en-US" sz="1050" dirty="0">
                  <a:solidFill>
                    <a:schemeClr val="bg1"/>
                  </a:solidFill>
                  <a:latin typeface="Courier New" pitchFamily="49" charset="0"/>
                  <a:cs typeface="Courier New" pitchFamily="49" charset="0"/>
                </a:rPr>
                <a:t>    ...</a:t>
              </a:r>
            </a:p>
            <a:p>
              <a:r>
                <a:rPr lang="en-US" sz="1050" dirty="0">
                  <a:solidFill>
                    <a:schemeClr val="bg1"/>
                  </a:solidFill>
                  <a:latin typeface="Courier New" pitchFamily="49" charset="0"/>
                  <a:cs typeface="Courier New" pitchFamily="49" charset="0"/>
                </a:rPr>
                <a:t>  ];</a:t>
              </a:r>
            </a:p>
            <a:p>
              <a:r>
                <a:rPr lang="en-US" sz="1050" dirty="0">
                  <a:solidFill>
                    <a:schemeClr val="bg1"/>
                  </a:solidFill>
                  <a:latin typeface="Courier New" pitchFamily="49" charset="0"/>
                  <a:cs typeface="Courier New" pitchFamily="49" charset="0"/>
                </a:rPr>
                <a:t>  ...</a:t>
              </a:r>
            </a:p>
            <a:p>
              <a:r>
                <a:rPr lang="en-US" sz="1050" dirty="0" smtClean="0">
                  <a:solidFill>
                    <a:schemeClr val="bg1"/>
                  </a:solidFill>
                  <a:latin typeface="Courier New" pitchFamily="49" charset="0"/>
                  <a:cs typeface="Courier New" pitchFamily="49" charset="0"/>
                </a:rPr>
                <a:t>})</a:t>
              </a:r>
            </a:p>
          </p:txBody>
        </p:sp>
      </p:grpSp>
      <p:grpSp>
        <p:nvGrpSpPr>
          <p:cNvPr id="48" name="Group 47"/>
          <p:cNvGrpSpPr/>
          <p:nvPr/>
        </p:nvGrpSpPr>
        <p:grpSpPr>
          <a:xfrm>
            <a:off x="2561740" y="4870560"/>
            <a:ext cx="5754676" cy="1654784"/>
            <a:chOff x="3378385" y="5638044"/>
            <a:chExt cx="5293785" cy="2572200"/>
          </a:xfrm>
          <a:solidFill>
            <a:schemeClr val="accent4">
              <a:lumMod val="60000"/>
              <a:lumOff val="40000"/>
            </a:schemeClr>
          </a:solidFill>
        </p:grpSpPr>
        <p:sp>
          <p:nvSpPr>
            <p:cNvPr id="39" name="Freeform 13"/>
            <p:cNvSpPr>
              <a:spLocks/>
            </p:cNvSpPr>
            <p:nvPr/>
          </p:nvSpPr>
          <p:spPr bwMode="auto">
            <a:xfrm>
              <a:off x="3378385" y="5638044"/>
              <a:ext cx="5168377" cy="2572200"/>
            </a:xfrm>
            <a:custGeom>
              <a:avLst/>
              <a:gdLst>
                <a:gd name="connsiteX0" fmla="*/ 0 w 4969178"/>
                <a:gd name="connsiteY0" fmla="*/ 0 h 2201256"/>
                <a:gd name="connsiteX1" fmla="*/ 4969178 w 4969178"/>
                <a:gd name="connsiteY1" fmla="*/ 0 h 2201256"/>
                <a:gd name="connsiteX2" fmla="*/ 4969178 w 4969178"/>
                <a:gd name="connsiteY2" fmla="*/ 2201256 h 2201256"/>
                <a:gd name="connsiteX3" fmla="*/ 0 w 4969178"/>
                <a:gd name="connsiteY3" fmla="*/ 2201256 h 2201256"/>
                <a:gd name="connsiteX4" fmla="*/ 0 w 4969178"/>
                <a:gd name="connsiteY4" fmla="*/ 0 h 2201256"/>
                <a:gd name="connsiteX0" fmla="*/ 0 w 5045378"/>
                <a:gd name="connsiteY0" fmla="*/ 0 h 2302856"/>
                <a:gd name="connsiteX1" fmla="*/ 5045378 w 5045378"/>
                <a:gd name="connsiteY1" fmla="*/ 101600 h 2302856"/>
                <a:gd name="connsiteX2" fmla="*/ 5045378 w 5045378"/>
                <a:gd name="connsiteY2" fmla="*/ 2302856 h 2302856"/>
                <a:gd name="connsiteX3" fmla="*/ 76200 w 5045378"/>
                <a:gd name="connsiteY3" fmla="*/ 2302856 h 2302856"/>
                <a:gd name="connsiteX4" fmla="*/ 0 w 5045378"/>
                <a:gd name="connsiteY4" fmla="*/ 0 h 230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5378" h="2302856">
                  <a:moveTo>
                    <a:pt x="0" y="0"/>
                  </a:moveTo>
                  <a:lnTo>
                    <a:pt x="5045378" y="101600"/>
                  </a:lnTo>
                  <a:lnTo>
                    <a:pt x="5045378" y="2302856"/>
                  </a:lnTo>
                  <a:lnTo>
                    <a:pt x="76200" y="2302856"/>
                  </a:lnTo>
                  <a:lnTo>
                    <a:pt x="0" y="0"/>
                  </a:lnTo>
                  <a:close/>
                </a:path>
              </a:pathLst>
            </a:custGeom>
            <a:solidFill>
              <a:schemeClr val="tx2">
                <a:lumMod val="50000"/>
                <a:lumOff val="50000"/>
              </a:schemeClr>
            </a:solidFill>
            <a:ln w="6350">
              <a:noFill/>
              <a:miter lim="800000"/>
              <a:headEnd/>
              <a:tailEnd/>
            </a:ln>
            <a:extLst/>
          </p:spPr>
          <p:txBody>
            <a:bodyPr lIns="0" tIns="0" rIns="0" bIns="0" anchor="ctr" anchorCtr="1"/>
            <a:lstStyle/>
            <a:p>
              <a:endParaRPr lang="en-US" sz="1000" b="1" dirty="0">
                <a:solidFill>
                  <a:schemeClr val="tx1"/>
                </a:solidFill>
                <a:latin typeface="Calibri" pitchFamily="34" charset="0"/>
              </a:endParaRPr>
            </a:p>
          </p:txBody>
        </p:sp>
        <p:sp>
          <p:nvSpPr>
            <p:cNvPr id="40" name="TextBox 39"/>
            <p:cNvSpPr txBox="1"/>
            <p:nvPr/>
          </p:nvSpPr>
          <p:spPr>
            <a:xfrm>
              <a:off x="3602362" y="5873315"/>
              <a:ext cx="5069808" cy="2188720"/>
            </a:xfrm>
            <a:prstGeom prst="rect">
              <a:avLst/>
            </a:prstGeom>
            <a:noFill/>
          </p:spPr>
          <p:txBody>
            <a:bodyPr wrap="square" rtlCol="0">
              <a:spAutoFit/>
            </a:bodyPr>
            <a:lstStyle/>
            <a:p>
              <a:r>
                <a:rPr lang="en-US" sz="1200" b="1" dirty="0">
                  <a:latin typeface="Gill Sans"/>
                  <a:cs typeface="Courier New" pitchFamily="49" charset="0"/>
                </a:rPr>
                <a:t>Account Balance </a:t>
              </a:r>
              <a:r>
                <a:rPr lang="en-US" sz="1200" b="1" dirty="0" smtClean="0">
                  <a:latin typeface="Gill Sans"/>
                  <a:cs typeface="Courier New" pitchFamily="49" charset="0"/>
                </a:rPr>
                <a:t>Widget: index.html</a:t>
              </a:r>
              <a:endParaRPr lang="en-US" sz="1200" b="1" dirty="0">
                <a:latin typeface="Gill Sans"/>
                <a:cs typeface="Courier New" pitchFamily="49" charset="0"/>
              </a:endParaRP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   &lt;link </a:t>
              </a:r>
              <a:r>
                <a:rPr lang="en-US" sz="1050" dirty="0" err="1">
                  <a:latin typeface="Courier New" pitchFamily="49" charset="0"/>
                  <a:cs typeface="Courier New" pitchFamily="49" charset="0"/>
                </a:rPr>
                <a:t>href</a:t>
              </a:r>
              <a:r>
                <a:rPr lang="en-US" sz="1050" dirty="0" smtClean="0">
                  <a:latin typeface="Courier New" pitchFamily="49" charset="0"/>
                  <a:cs typeface="Courier New" pitchFamily="49" charset="0"/>
                </a:rPr>
                <a:t>=“styles/base.css</a:t>
              </a:r>
              <a:r>
                <a:rPr lang="en-US" sz="1050" dirty="0">
                  <a:latin typeface="Courier New" pitchFamily="49" charset="0"/>
                  <a:cs typeface="Courier New" pitchFamily="49" charset="0"/>
                </a:rPr>
                <a:t>”/&gt;</a:t>
              </a:r>
            </a:p>
            <a:p>
              <a:r>
                <a:rPr lang="en-US" sz="1050" dirty="0">
                  <a:latin typeface="Courier New" pitchFamily="49" charset="0"/>
                  <a:cs typeface="Courier New" pitchFamily="49" charset="0"/>
                </a:rPr>
                <a:t>&lt;/head&gt;</a:t>
              </a:r>
            </a:p>
            <a:p>
              <a:r>
                <a:rPr lang="en-US" sz="1050" dirty="0">
                  <a:latin typeface="Courier New" pitchFamily="49" charset="0"/>
                  <a:cs typeface="Courier New" pitchFamily="49" charset="0"/>
                </a:rPr>
                <a:t>&lt;body g:onload="requireWidget(__WIDGET__, </a:t>
              </a:r>
              <a:r>
                <a:rPr lang="en-US" sz="1050" dirty="0" smtClean="0">
                  <a:latin typeface="Courier New" pitchFamily="49" charset="0"/>
                  <a:cs typeface="Courier New" pitchFamily="49" charset="0"/>
                </a:rPr>
                <a:t>’script/main‘)"&gt;</a:t>
              </a:r>
            </a:p>
            <a:p>
              <a:endParaRPr lang="en-US" sz="1050" dirty="0">
                <a:latin typeface="Courier New" pitchFamily="49" charset="0"/>
                <a:cs typeface="Courier New" pitchFamily="49" charset="0"/>
              </a:endParaRPr>
            </a:p>
            <a:p>
              <a:endParaRPr lang="en-US" sz="1050" dirty="0">
                <a:latin typeface="Courier New" pitchFamily="49" charset="0"/>
                <a:cs typeface="Courier New" pitchFamily="49" charset="0"/>
              </a:endParaRPr>
            </a:p>
            <a:p>
              <a:r>
                <a:rPr lang="en-US" sz="1050" dirty="0">
                  <a:latin typeface="Courier New" pitchFamily="49" charset="0"/>
                  <a:cs typeface="Courier New" pitchFamily="49" charset="0"/>
                </a:rPr>
                <a:t>&lt;/body&gt;</a:t>
              </a:r>
            </a:p>
          </p:txBody>
        </p:sp>
      </p:grpSp>
      <p:sp>
        <p:nvSpPr>
          <p:cNvPr id="44" name="Freeform 43"/>
          <p:cNvSpPr/>
          <p:nvPr/>
        </p:nvSpPr>
        <p:spPr bwMode="auto">
          <a:xfrm>
            <a:off x="5645929" y="1918793"/>
            <a:ext cx="2909766" cy="3557496"/>
          </a:xfrm>
          <a:custGeom>
            <a:avLst/>
            <a:gdLst>
              <a:gd name="connsiteX0" fmla="*/ 827314 w 2337608"/>
              <a:gd name="connsiteY0" fmla="*/ 4572000 h 4572000"/>
              <a:gd name="connsiteX1" fmla="*/ 2322286 w 2337608"/>
              <a:gd name="connsiteY1" fmla="*/ 856343 h 4572000"/>
              <a:gd name="connsiteX2" fmla="*/ 0 w 2337608"/>
              <a:gd name="connsiteY2" fmla="*/ 0 h 4572000"/>
              <a:gd name="connsiteX0" fmla="*/ 769237 w 2336728"/>
              <a:gd name="connsiteY0" fmla="*/ 4553107 h 4553107"/>
              <a:gd name="connsiteX1" fmla="*/ 2322286 w 2336728"/>
              <a:gd name="connsiteY1" fmla="*/ 856343 h 4553107"/>
              <a:gd name="connsiteX2" fmla="*/ 0 w 2336728"/>
              <a:gd name="connsiteY2" fmla="*/ 0 h 4553107"/>
              <a:gd name="connsiteX0" fmla="*/ 769237 w 2338885"/>
              <a:gd name="connsiteY0" fmla="*/ 4553107 h 4553107"/>
              <a:gd name="connsiteX1" fmla="*/ 2322286 w 2338885"/>
              <a:gd name="connsiteY1" fmla="*/ 856343 h 4553107"/>
              <a:gd name="connsiteX2" fmla="*/ 0 w 2338885"/>
              <a:gd name="connsiteY2" fmla="*/ 0 h 4553107"/>
              <a:gd name="connsiteX0" fmla="*/ 769237 w 2340831"/>
              <a:gd name="connsiteY0" fmla="*/ 4553107 h 4553107"/>
              <a:gd name="connsiteX1" fmla="*/ 2322286 w 2340831"/>
              <a:gd name="connsiteY1" fmla="*/ 856343 h 4553107"/>
              <a:gd name="connsiteX2" fmla="*/ 0 w 2340831"/>
              <a:gd name="connsiteY2" fmla="*/ 0 h 4553107"/>
              <a:gd name="connsiteX0" fmla="*/ 664760 w 2236354"/>
              <a:gd name="connsiteY0" fmla="*/ 4553107 h 4553107"/>
              <a:gd name="connsiteX1" fmla="*/ 2217809 w 2236354"/>
              <a:gd name="connsiteY1" fmla="*/ 856343 h 4553107"/>
              <a:gd name="connsiteX2" fmla="*/ 0 w 2236354"/>
              <a:gd name="connsiteY2" fmla="*/ 0 h 4553107"/>
              <a:gd name="connsiteX0" fmla="*/ 664760 w 2262255"/>
              <a:gd name="connsiteY0" fmla="*/ 4553107 h 4553107"/>
              <a:gd name="connsiteX1" fmla="*/ 2217809 w 2262255"/>
              <a:gd name="connsiteY1" fmla="*/ 856343 h 4553107"/>
              <a:gd name="connsiteX2" fmla="*/ 0 w 2262255"/>
              <a:gd name="connsiteY2" fmla="*/ 0 h 4553107"/>
              <a:gd name="connsiteX0" fmla="*/ 664760 w 2262255"/>
              <a:gd name="connsiteY0" fmla="*/ 4594237 h 4594237"/>
              <a:gd name="connsiteX1" fmla="*/ 2217809 w 2262255"/>
              <a:gd name="connsiteY1" fmla="*/ 897473 h 4594237"/>
              <a:gd name="connsiteX2" fmla="*/ 0 w 2262255"/>
              <a:gd name="connsiteY2" fmla="*/ 41130 h 4594237"/>
              <a:gd name="connsiteX0" fmla="*/ 570828 w 2258446"/>
              <a:gd name="connsiteY0" fmla="*/ 4626554 h 4626554"/>
              <a:gd name="connsiteX1" fmla="*/ 2217809 w 2258446"/>
              <a:gd name="connsiteY1" fmla="*/ 897473 h 4626554"/>
              <a:gd name="connsiteX2" fmla="*/ 0 w 2258446"/>
              <a:gd name="connsiteY2" fmla="*/ 41130 h 4626554"/>
              <a:gd name="connsiteX0" fmla="*/ 0 w 3485981"/>
              <a:gd name="connsiteY0" fmla="*/ 4642632 h 4642632"/>
              <a:gd name="connsiteX1" fmla="*/ 3471066 w 3485981"/>
              <a:gd name="connsiteY1" fmla="*/ 897473 h 4642632"/>
              <a:gd name="connsiteX2" fmla="*/ 1253257 w 3485981"/>
              <a:gd name="connsiteY2" fmla="*/ 41130 h 4642632"/>
              <a:gd name="connsiteX0" fmla="*/ 0 w 3490326"/>
              <a:gd name="connsiteY0" fmla="*/ 4642632 h 4642632"/>
              <a:gd name="connsiteX1" fmla="*/ 3471066 w 3490326"/>
              <a:gd name="connsiteY1" fmla="*/ 897473 h 4642632"/>
              <a:gd name="connsiteX2" fmla="*/ 1253257 w 3490326"/>
              <a:gd name="connsiteY2" fmla="*/ 41130 h 4642632"/>
              <a:gd name="connsiteX0" fmla="*/ 0 w 3490324"/>
              <a:gd name="connsiteY0" fmla="*/ 4665998 h 4665998"/>
              <a:gd name="connsiteX1" fmla="*/ 3471066 w 3490324"/>
              <a:gd name="connsiteY1" fmla="*/ 920839 h 4665998"/>
              <a:gd name="connsiteX2" fmla="*/ 1350542 w 3490324"/>
              <a:gd name="connsiteY2" fmla="*/ 32341 h 4665998"/>
              <a:gd name="connsiteX0" fmla="*/ 0 w 3610934"/>
              <a:gd name="connsiteY0" fmla="*/ 4633656 h 4633656"/>
              <a:gd name="connsiteX1" fmla="*/ 3592671 w 3610934"/>
              <a:gd name="connsiteY1" fmla="*/ 1290432 h 4633656"/>
              <a:gd name="connsiteX2" fmla="*/ 1350542 w 3610934"/>
              <a:gd name="connsiteY2" fmla="*/ -1 h 4633656"/>
              <a:gd name="connsiteX0" fmla="*/ 692434 w 4303366"/>
              <a:gd name="connsiteY0" fmla="*/ 4665811 h 4665811"/>
              <a:gd name="connsiteX1" fmla="*/ 4285105 w 4303366"/>
              <a:gd name="connsiteY1" fmla="*/ 1322587 h 4665811"/>
              <a:gd name="connsiteX2" fmla="*/ 0 w 4303366"/>
              <a:gd name="connsiteY2" fmla="*/ 0 h 4665811"/>
              <a:gd name="connsiteX0" fmla="*/ 692434 w 4303368"/>
              <a:gd name="connsiteY0" fmla="*/ 4707316 h 4707316"/>
              <a:gd name="connsiteX1" fmla="*/ 4285105 w 4303368"/>
              <a:gd name="connsiteY1" fmla="*/ 1364092 h 4707316"/>
              <a:gd name="connsiteX2" fmla="*/ 0 w 4303368"/>
              <a:gd name="connsiteY2" fmla="*/ 41505 h 4707316"/>
              <a:gd name="connsiteX0" fmla="*/ 0 w 5184431"/>
              <a:gd name="connsiteY0" fmla="*/ 4691239 h 4691239"/>
              <a:gd name="connsiteX1" fmla="*/ 5173544 w 5184431"/>
              <a:gd name="connsiteY1" fmla="*/ 1364092 h 4691239"/>
              <a:gd name="connsiteX2" fmla="*/ 888439 w 5184431"/>
              <a:gd name="connsiteY2" fmla="*/ 41505 h 4691239"/>
              <a:gd name="connsiteX0" fmla="*/ 0 w 5185377"/>
              <a:gd name="connsiteY0" fmla="*/ 4691239 h 4691239"/>
              <a:gd name="connsiteX1" fmla="*/ 5173544 w 5185377"/>
              <a:gd name="connsiteY1" fmla="*/ 1364092 h 4691239"/>
              <a:gd name="connsiteX2" fmla="*/ 888439 w 5185377"/>
              <a:gd name="connsiteY2" fmla="*/ 41505 h 4691239"/>
              <a:gd name="connsiteX0" fmla="*/ 0 w 5185379"/>
              <a:gd name="connsiteY0" fmla="*/ 4450078 h 4450078"/>
              <a:gd name="connsiteX1" fmla="*/ 5173544 w 5185379"/>
              <a:gd name="connsiteY1" fmla="*/ 1364092 h 4450078"/>
              <a:gd name="connsiteX2" fmla="*/ 888439 w 5185379"/>
              <a:gd name="connsiteY2" fmla="*/ 41505 h 4450078"/>
              <a:gd name="connsiteX0" fmla="*/ 0 w 5185377"/>
              <a:gd name="connsiteY0" fmla="*/ 4401845 h 4401845"/>
              <a:gd name="connsiteX1" fmla="*/ 5173544 w 5185377"/>
              <a:gd name="connsiteY1" fmla="*/ 1364092 h 4401845"/>
              <a:gd name="connsiteX2" fmla="*/ 888439 w 5185377"/>
              <a:gd name="connsiteY2" fmla="*/ 41505 h 4401845"/>
              <a:gd name="connsiteX0" fmla="*/ 0 w 5185379"/>
              <a:gd name="connsiteY0" fmla="*/ 4190824 h 4190824"/>
              <a:gd name="connsiteX1" fmla="*/ 5173544 w 5185379"/>
              <a:gd name="connsiteY1" fmla="*/ 1153071 h 4190824"/>
              <a:gd name="connsiteX2" fmla="*/ 912761 w 5185379"/>
              <a:gd name="connsiteY2" fmla="*/ 152033 h 4190824"/>
            </a:gdLst>
            <a:ahLst/>
            <a:cxnLst>
              <a:cxn ang="0">
                <a:pos x="connsiteX0" y="connsiteY0"/>
              </a:cxn>
              <a:cxn ang="0">
                <a:pos x="connsiteX1" y="connsiteY1"/>
              </a:cxn>
              <a:cxn ang="0">
                <a:pos x="connsiteX2" y="connsiteY2"/>
              </a:cxn>
            </a:cxnLst>
            <a:rect l="l" t="t" r="r" b="b"/>
            <a:pathLst>
              <a:path w="5185379" h="4190824">
                <a:moveTo>
                  <a:pt x="0" y="4190824"/>
                </a:moveTo>
                <a:cubicBezTo>
                  <a:pt x="2021584" y="3747391"/>
                  <a:pt x="5410931" y="2706818"/>
                  <a:pt x="5173544" y="1153071"/>
                </a:cubicBezTo>
                <a:cubicBezTo>
                  <a:pt x="4815658" y="-575670"/>
                  <a:pt x="912761" y="152033"/>
                  <a:pt x="912761" y="152033"/>
                </a:cubicBezTo>
              </a:path>
            </a:pathLst>
          </a:custGeom>
          <a:noFill/>
          <a:ln w="38100" cap="flat" cmpd="sng" algn="ctr">
            <a:solidFill>
              <a:srgbClr val="C00000"/>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
        <p:nvSpPr>
          <p:cNvPr id="23" name="Freeform 22"/>
          <p:cNvSpPr/>
          <p:nvPr/>
        </p:nvSpPr>
        <p:spPr bwMode="auto">
          <a:xfrm>
            <a:off x="7596336" y="4221088"/>
            <a:ext cx="1479425" cy="1554719"/>
          </a:xfrm>
          <a:custGeom>
            <a:avLst/>
            <a:gdLst>
              <a:gd name="connsiteX0" fmla="*/ 812800 w 2236258"/>
              <a:gd name="connsiteY0" fmla="*/ 4528457 h 4528457"/>
              <a:gd name="connsiteX1" fmla="*/ 2220686 w 2236258"/>
              <a:gd name="connsiteY1" fmla="*/ 1088572 h 4528457"/>
              <a:gd name="connsiteX2" fmla="*/ 0 w 2236258"/>
              <a:gd name="connsiteY2" fmla="*/ 0 h 4528457"/>
              <a:gd name="connsiteX0" fmla="*/ 288124 w 2230516"/>
              <a:gd name="connsiteY0" fmla="*/ 4248051 h 4248051"/>
              <a:gd name="connsiteX1" fmla="*/ 2220686 w 2230516"/>
              <a:gd name="connsiteY1" fmla="*/ 1088572 h 4248051"/>
              <a:gd name="connsiteX2" fmla="*/ 0 w 2230516"/>
              <a:gd name="connsiteY2" fmla="*/ 0 h 4248051"/>
              <a:gd name="connsiteX0" fmla="*/ 288124 w 2231871"/>
              <a:gd name="connsiteY0" fmla="*/ 4248051 h 4248051"/>
              <a:gd name="connsiteX1" fmla="*/ 2220686 w 2231871"/>
              <a:gd name="connsiteY1" fmla="*/ 1088572 h 4248051"/>
              <a:gd name="connsiteX2" fmla="*/ 0 w 2231871"/>
              <a:gd name="connsiteY2" fmla="*/ 0 h 4248051"/>
              <a:gd name="connsiteX0" fmla="*/ 288124 w 2231871"/>
              <a:gd name="connsiteY0" fmla="*/ 4248051 h 4248051"/>
              <a:gd name="connsiteX1" fmla="*/ 2220686 w 2231871"/>
              <a:gd name="connsiteY1" fmla="*/ 1348949 h 4248051"/>
              <a:gd name="connsiteX2" fmla="*/ 0 w 2231871"/>
              <a:gd name="connsiteY2" fmla="*/ 0 h 4248051"/>
              <a:gd name="connsiteX0" fmla="*/ 1039606 w 2983353"/>
              <a:gd name="connsiteY0" fmla="*/ 4347239 h 4347239"/>
              <a:gd name="connsiteX1" fmla="*/ 2972168 w 2983353"/>
              <a:gd name="connsiteY1" fmla="*/ 1448137 h 4347239"/>
              <a:gd name="connsiteX2" fmla="*/ 0 w 2983353"/>
              <a:gd name="connsiteY2" fmla="*/ 0 h 4347239"/>
              <a:gd name="connsiteX0" fmla="*/ 1 w 2277294"/>
              <a:gd name="connsiteY0" fmla="*/ 4983200 h 4983200"/>
              <a:gd name="connsiteX1" fmla="*/ 1932563 w 2277294"/>
              <a:gd name="connsiteY1" fmla="*/ 2084098 h 4983200"/>
              <a:gd name="connsiteX2" fmla="*/ 1812962 w 2277294"/>
              <a:gd name="connsiteY2" fmla="*/ 0 h 4983200"/>
              <a:gd name="connsiteX0" fmla="*/ -1 w 2339468"/>
              <a:gd name="connsiteY0" fmla="*/ 4983200 h 4983200"/>
              <a:gd name="connsiteX1" fmla="*/ 2139602 w 2339468"/>
              <a:gd name="connsiteY1" fmla="*/ 2889654 h 4983200"/>
              <a:gd name="connsiteX2" fmla="*/ 1812960 w 2339468"/>
              <a:gd name="connsiteY2" fmla="*/ 0 h 4983200"/>
              <a:gd name="connsiteX0" fmla="*/ 1 w 2497739"/>
              <a:gd name="connsiteY0" fmla="*/ 4983200 h 4983200"/>
              <a:gd name="connsiteX1" fmla="*/ 2139604 w 2497739"/>
              <a:gd name="connsiteY1" fmla="*/ 2889654 h 4983200"/>
              <a:gd name="connsiteX2" fmla="*/ 1812962 w 2497739"/>
              <a:gd name="connsiteY2" fmla="*/ 0 h 4983200"/>
              <a:gd name="connsiteX0" fmla="*/ -1 w 2497737"/>
              <a:gd name="connsiteY0" fmla="*/ 4983200 h 4983200"/>
              <a:gd name="connsiteX1" fmla="*/ 2139602 w 2497737"/>
              <a:gd name="connsiteY1" fmla="*/ 2889654 h 4983200"/>
              <a:gd name="connsiteX2" fmla="*/ 1812960 w 2497737"/>
              <a:gd name="connsiteY2" fmla="*/ 0 h 4983200"/>
              <a:gd name="connsiteX0" fmla="*/ 1 w 2266125"/>
              <a:gd name="connsiteY0" fmla="*/ 4983200 h 4983200"/>
              <a:gd name="connsiteX1" fmla="*/ 1472473 w 2266125"/>
              <a:gd name="connsiteY1" fmla="*/ 3652811 h 4983200"/>
              <a:gd name="connsiteX2" fmla="*/ 1812962 w 2266125"/>
              <a:gd name="connsiteY2" fmla="*/ 0 h 4983200"/>
              <a:gd name="connsiteX0" fmla="*/ -1 w 2306653"/>
              <a:gd name="connsiteY0" fmla="*/ 4983200 h 4983200"/>
              <a:gd name="connsiteX1" fmla="*/ 1472471 w 2306653"/>
              <a:gd name="connsiteY1" fmla="*/ 3652811 h 4983200"/>
              <a:gd name="connsiteX2" fmla="*/ 1812960 w 2306653"/>
              <a:gd name="connsiteY2" fmla="*/ 0 h 4983200"/>
              <a:gd name="connsiteX0" fmla="*/ 1 w 2306653"/>
              <a:gd name="connsiteY0" fmla="*/ 4983200 h 4983200"/>
              <a:gd name="connsiteX1" fmla="*/ 1472473 w 2306653"/>
              <a:gd name="connsiteY1" fmla="*/ 3652811 h 4983200"/>
              <a:gd name="connsiteX2" fmla="*/ 1812962 w 2306653"/>
              <a:gd name="connsiteY2" fmla="*/ 0 h 4983200"/>
              <a:gd name="connsiteX0" fmla="*/ -1 w 2306653"/>
              <a:gd name="connsiteY0" fmla="*/ 4983200 h 4983200"/>
              <a:gd name="connsiteX1" fmla="*/ 1472471 w 2306653"/>
              <a:gd name="connsiteY1" fmla="*/ 3652811 h 4983200"/>
              <a:gd name="connsiteX2" fmla="*/ 1812960 w 2306653"/>
              <a:gd name="connsiteY2" fmla="*/ 0 h 4983200"/>
              <a:gd name="connsiteX0" fmla="*/ 1 w 2317555"/>
              <a:gd name="connsiteY0" fmla="*/ 4983200 h 4983200"/>
              <a:gd name="connsiteX1" fmla="*/ 1472473 w 2317555"/>
              <a:gd name="connsiteY1" fmla="*/ 3652811 h 4983200"/>
              <a:gd name="connsiteX2" fmla="*/ 1812962 w 2317555"/>
              <a:gd name="connsiteY2" fmla="*/ 0 h 4983200"/>
              <a:gd name="connsiteX0" fmla="*/ -1 w 2317553"/>
              <a:gd name="connsiteY0" fmla="*/ 4983200 h 4983200"/>
              <a:gd name="connsiteX1" fmla="*/ 1472471 w 2317553"/>
              <a:gd name="connsiteY1" fmla="*/ 3652811 h 4983200"/>
              <a:gd name="connsiteX2" fmla="*/ 1812960 w 2317553"/>
              <a:gd name="connsiteY2" fmla="*/ 0 h 4983200"/>
              <a:gd name="connsiteX0" fmla="*/ 1 w 2311100"/>
              <a:gd name="connsiteY0" fmla="*/ 4983200 h 4983200"/>
              <a:gd name="connsiteX1" fmla="*/ 1449469 w 2311100"/>
              <a:gd name="connsiteY1" fmla="*/ 3864801 h 4983200"/>
              <a:gd name="connsiteX2" fmla="*/ 1812962 w 2311100"/>
              <a:gd name="connsiteY2" fmla="*/ 0 h 4983200"/>
              <a:gd name="connsiteX0" fmla="*/ -1 w 2256042"/>
              <a:gd name="connsiteY0" fmla="*/ 4983200 h 4983200"/>
              <a:gd name="connsiteX1" fmla="*/ 1449467 w 2256042"/>
              <a:gd name="connsiteY1" fmla="*/ 3864801 h 4983200"/>
              <a:gd name="connsiteX2" fmla="*/ 1812960 w 2256042"/>
              <a:gd name="connsiteY2" fmla="*/ 0 h 4983200"/>
              <a:gd name="connsiteX0" fmla="*/ 1 w 2256044"/>
              <a:gd name="connsiteY0" fmla="*/ 4983200 h 4983200"/>
              <a:gd name="connsiteX1" fmla="*/ 1449469 w 2256044"/>
              <a:gd name="connsiteY1" fmla="*/ 3864801 h 4983200"/>
              <a:gd name="connsiteX2" fmla="*/ 1812962 w 2256044"/>
              <a:gd name="connsiteY2" fmla="*/ 0 h 4983200"/>
              <a:gd name="connsiteX0" fmla="*/ -1 w 2233916"/>
              <a:gd name="connsiteY0" fmla="*/ 4983200 h 4983200"/>
              <a:gd name="connsiteX1" fmla="*/ 1449467 w 2233916"/>
              <a:gd name="connsiteY1" fmla="*/ 3864801 h 4983200"/>
              <a:gd name="connsiteX2" fmla="*/ 1812960 w 2233916"/>
              <a:gd name="connsiteY2" fmla="*/ 0 h 4983200"/>
              <a:gd name="connsiteX0" fmla="*/ 1 w 2164608"/>
              <a:gd name="connsiteY0" fmla="*/ 4983200 h 4983200"/>
              <a:gd name="connsiteX1" fmla="*/ 1058391 w 2164608"/>
              <a:gd name="connsiteY1" fmla="*/ 4373573 h 4983200"/>
              <a:gd name="connsiteX2" fmla="*/ 1812962 w 2164608"/>
              <a:gd name="connsiteY2" fmla="*/ 0 h 4983200"/>
              <a:gd name="connsiteX0" fmla="*/ -1 w 1812961"/>
              <a:gd name="connsiteY0" fmla="*/ 4983200 h 4983200"/>
              <a:gd name="connsiteX1" fmla="*/ 1812960 w 1812961"/>
              <a:gd name="connsiteY1" fmla="*/ 0 h 4983200"/>
              <a:gd name="connsiteX0" fmla="*/ 1 w 1812961"/>
              <a:gd name="connsiteY0" fmla="*/ 4983200 h 4983200"/>
              <a:gd name="connsiteX1" fmla="*/ 409955 w 1812961"/>
              <a:gd name="connsiteY1" fmla="*/ 3841652 h 4983200"/>
              <a:gd name="connsiteX2" fmla="*/ 1812962 w 1812961"/>
              <a:gd name="connsiteY2" fmla="*/ 0 h 4983200"/>
              <a:gd name="connsiteX0" fmla="*/ -1 w 1812961"/>
              <a:gd name="connsiteY0" fmla="*/ 4983200 h 4983200"/>
              <a:gd name="connsiteX1" fmla="*/ 1008073 w 1812961"/>
              <a:gd name="connsiteY1" fmla="*/ 4520016 h 4983200"/>
              <a:gd name="connsiteX2" fmla="*/ 1812960 w 1812961"/>
              <a:gd name="connsiteY2" fmla="*/ 0 h 4983200"/>
              <a:gd name="connsiteX0" fmla="*/ 1 w 1812961"/>
              <a:gd name="connsiteY0" fmla="*/ 4983200 h 4983200"/>
              <a:gd name="connsiteX1" fmla="*/ 1008075 w 1812961"/>
              <a:gd name="connsiteY1" fmla="*/ 4520016 h 4983200"/>
              <a:gd name="connsiteX2" fmla="*/ 1812962 w 1812961"/>
              <a:gd name="connsiteY2" fmla="*/ 0 h 4983200"/>
              <a:gd name="connsiteX0" fmla="*/ -1 w 1812961"/>
              <a:gd name="connsiteY0" fmla="*/ 4983200 h 4983200"/>
              <a:gd name="connsiteX1" fmla="*/ 1008073 w 1812961"/>
              <a:gd name="connsiteY1" fmla="*/ 4520016 h 4983200"/>
              <a:gd name="connsiteX2" fmla="*/ 1812960 w 1812961"/>
              <a:gd name="connsiteY2" fmla="*/ 0 h 4983200"/>
              <a:gd name="connsiteX0" fmla="*/ 1 w 2017953"/>
              <a:gd name="connsiteY0" fmla="*/ 4983200 h 4983200"/>
              <a:gd name="connsiteX1" fmla="*/ 1008075 w 2017953"/>
              <a:gd name="connsiteY1" fmla="*/ 4520016 h 4983200"/>
              <a:gd name="connsiteX2" fmla="*/ 1812962 w 2017953"/>
              <a:gd name="connsiteY2" fmla="*/ 0 h 4983200"/>
              <a:gd name="connsiteX0" fmla="*/ -1 w 1812959"/>
              <a:gd name="connsiteY0" fmla="*/ 4983200 h 4983200"/>
              <a:gd name="connsiteX1" fmla="*/ 1812960 w 1812959"/>
              <a:gd name="connsiteY1" fmla="*/ 0 h 4983200"/>
              <a:gd name="connsiteX0" fmla="*/ 1 w 1812963"/>
              <a:gd name="connsiteY0" fmla="*/ 4983200 h 4983200"/>
              <a:gd name="connsiteX1" fmla="*/ 1812962 w 1812963"/>
              <a:gd name="connsiteY1" fmla="*/ 0 h 4983200"/>
              <a:gd name="connsiteX0" fmla="*/ -1 w 1946953"/>
              <a:gd name="connsiteY0" fmla="*/ 4983200 h 4983200"/>
              <a:gd name="connsiteX1" fmla="*/ 1812960 w 1946953"/>
              <a:gd name="connsiteY1" fmla="*/ 0 h 4983200"/>
              <a:gd name="connsiteX0" fmla="*/ 1 w 2157601"/>
              <a:gd name="connsiteY0" fmla="*/ 4983200 h 4983200"/>
              <a:gd name="connsiteX1" fmla="*/ 1812962 w 2157601"/>
              <a:gd name="connsiteY1" fmla="*/ 0 h 4983200"/>
            </a:gdLst>
            <a:ahLst/>
            <a:cxnLst>
              <a:cxn ang="0">
                <a:pos x="connsiteX0" y="connsiteY0"/>
              </a:cxn>
              <a:cxn ang="0">
                <a:pos x="connsiteX1" y="connsiteY1"/>
              </a:cxn>
            </a:cxnLst>
            <a:rect l="l" t="t" r="r" b="b"/>
            <a:pathLst>
              <a:path w="2157601" h="4983200">
                <a:moveTo>
                  <a:pt x="1" y="4983200"/>
                </a:moveTo>
                <a:cubicBezTo>
                  <a:pt x="1133425" y="4509266"/>
                  <a:pt x="2910980" y="2466621"/>
                  <a:pt x="1812962" y="0"/>
                </a:cubicBezTo>
              </a:path>
            </a:pathLst>
          </a:custGeom>
          <a:noFill/>
          <a:ln w="38100" cap="flat" cmpd="sng" algn="ctr">
            <a:solidFill>
              <a:srgbClr val="C00000"/>
            </a:solidFill>
            <a:prstDash val="sysDash"/>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200" b="0" i="0" u="none" strike="noStrike" cap="none" normalizeH="0" baseline="0" smtClean="0">
              <a:ln>
                <a:noFill/>
              </a:ln>
              <a:solidFill>
                <a:schemeClr val="bg1"/>
              </a:solidFill>
              <a:effectLst/>
              <a:latin typeface="Gill Sans" charset="0"/>
            </a:endParaRPr>
          </a:p>
        </p:txBody>
      </p:sp>
    </p:spTree>
    <p:extLst>
      <p:ext uri="{BB962C8B-B14F-4D97-AF65-F5344CB8AC3E}">
        <p14:creationId xmlns:p14="http://schemas.microsoft.com/office/powerpoint/2010/main" xmlns="" val="11689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5" end="5"/>
                                            </p:txEl>
                                          </p:spTgt>
                                        </p:tgtEl>
                                        <p:attrNameLst>
                                          <p:attrName>style.visibility</p:attrName>
                                        </p:attrNameLst>
                                      </p:cBhvr>
                                      <p:to>
                                        <p:strVal val="visible"/>
                                      </p:to>
                                    </p:set>
                                    <p:animEffect transition="in" filter="fade">
                                      <p:cBhvr>
                                        <p:cTn id="17" dur="500"/>
                                        <p:tgtEl>
                                          <p:spTgt spid="34">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4"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 – </a:t>
            </a:r>
            <a:r>
              <a:rPr lang="en-US" dirty="0" err="1" smtClean="0"/>
              <a:t>main.js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27</a:t>
            </a:fld>
            <a:endParaRPr lang="en-US" dirty="0"/>
          </a:p>
        </p:txBody>
      </p:sp>
      <p:sp>
        <p:nvSpPr>
          <p:cNvPr id="6" name="TextBox 5"/>
          <p:cNvSpPr txBox="1"/>
          <p:nvPr/>
        </p:nvSpPr>
        <p:spPr>
          <a:xfrm>
            <a:off x="357188" y="983172"/>
            <a:ext cx="8532812" cy="5632311"/>
          </a:xfrm>
          <a:prstGeom prst="rect">
            <a:avLst/>
          </a:prstGeom>
          <a:noFill/>
        </p:spPr>
        <p:txBody>
          <a:bodyPr wrap="square" rtlCol="0">
            <a:spAutoFit/>
          </a:bodyPr>
          <a:lstStyle/>
          <a:p>
            <a:r>
              <a:rPr lang="en-US" sz="1200" dirty="0" smtClean="0">
                <a:latin typeface="Consolas" charset="0"/>
                <a:ea typeface="Consolas" charset="0"/>
                <a:cs typeface="Consolas" charset="0"/>
              </a:rPr>
              <a:t>define( </a:t>
            </a:r>
            <a:r>
              <a:rPr lang="en-US" sz="1200" b="1" dirty="0" smtClean="0">
                <a:solidFill>
                  <a:srgbClr val="008000"/>
                </a:solidFill>
                <a:latin typeface="Consolas" charset="0"/>
                <a:ea typeface="Consolas" charset="0"/>
                <a:cs typeface="Consolas" charset="0"/>
              </a:rPr>
              <a:t>function (require, exports, module) {</a:t>
            </a:r>
          </a:p>
          <a:p>
            <a:endParaRPr lang="en-US" sz="1200" dirty="0" smtClean="0">
              <a:latin typeface="Consolas" charset="0"/>
              <a:ea typeface="Consolas" charset="0"/>
              <a:cs typeface="Consolas" charset="0"/>
            </a:endParaRPr>
          </a:p>
          <a:p>
            <a:r>
              <a:rPr lang="it-IT" sz="1200" dirty="0" smtClean="0">
                <a:solidFill>
                  <a:srgbClr val="BA2121"/>
                </a:solidFill>
                <a:latin typeface="Consolas" charset="0"/>
                <a:ea typeface="Consolas" charset="0"/>
                <a:cs typeface="Consolas" charset="0"/>
              </a:rPr>
              <a:t>	'use </a:t>
            </a:r>
            <a:r>
              <a:rPr lang="it-IT" sz="1200" dirty="0" err="1" smtClean="0">
                <a:solidFill>
                  <a:srgbClr val="BA2121"/>
                </a:solidFill>
                <a:latin typeface="Consolas" charset="0"/>
                <a:ea typeface="Consolas" charset="0"/>
                <a:cs typeface="Consolas" charset="0"/>
              </a:rPr>
              <a:t>strict</a:t>
            </a:r>
            <a:r>
              <a:rPr lang="it-IT" sz="1200" dirty="0" smtClean="0">
                <a:solidFill>
                  <a:srgbClr val="BA2121"/>
                </a:solidFill>
                <a:latin typeface="Consolas" charset="0"/>
                <a:ea typeface="Consolas" charset="0"/>
                <a:cs typeface="Consolas" charset="0"/>
              </a:rPr>
              <a:t>';</a:t>
            </a:r>
          </a:p>
          <a:p>
            <a:endParaRPr lang="it-IT" sz="1200" dirty="0" smtClean="0">
              <a:latin typeface="Consolas" charset="0"/>
              <a:ea typeface="Consolas" charset="0"/>
              <a:cs typeface="Consolas" charset="0"/>
            </a:endParaRPr>
          </a:p>
          <a:p>
            <a:r>
              <a:rPr lang="it-IT" sz="1200" dirty="0" smtClean="0">
                <a:latin typeface="Consolas" charset="0"/>
                <a:ea typeface="Consolas" charset="0"/>
                <a:cs typeface="Consolas" charset="0"/>
              </a:rPr>
              <a:t>	</a:t>
            </a:r>
            <a:r>
              <a:rPr lang="it-IT" sz="1200" dirty="0" err="1" smtClean="0">
                <a:latin typeface="Consolas" charset="0"/>
                <a:ea typeface="Consolas" charset="0"/>
                <a:cs typeface="Consolas" charset="0"/>
              </a:rPr>
              <a:t>module.name</a:t>
            </a:r>
            <a:r>
              <a:rPr lang="it-IT" sz="1200" dirty="0" smtClean="0">
                <a:latin typeface="Consolas" charset="0"/>
                <a:ea typeface="Consolas" charset="0"/>
                <a:cs typeface="Consolas" charset="0"/>
              </a:rPr>
              <a:t> </a:t>
            </a:r>
            <a:r>
              <a:rPr lang="it-IT" sz="1200" dirty="0" smtClean="0">
                <a:solidFill>
                  <a:srgbClr val="666666"/>
                </a:solidFill>
                <a:latin typeface="Consolas" charset="0"/>
                <a:ea typeface="Consolas" charset="0"/>
                <a:cs typeface="Consolas" charset="0"/>
              </a:rPr>
              <a:t>= </a:t>
            </a:r>
            <a:r>
              <a:rPr lang="it-IT" sz="1200" dirty="0" smtClean="0">
                <a:solidFill>
                  <a:srgbClr val="BA2121"/>
                </a:solidFill>
                <a:latin typeface="Consolas" charset="0"/>
                <a:ea typeface="Consolas" charset="0"/>
                <a:cs typeface="Consolas" charset="0"/>
              </a:rPr>
              <a:t>'</a:t>
            </a:r>
            <a:r>
              <a:rPr lang="it-IT" sz="1200" dirty="0" err="1" smtClean="0">
                <a:solidFill>
                  <a:srgbClr val="BA2121"/>
                </a:solidFill>
                <a:latin typeface="Consolas" charset="0"/>
                <a:ea typeface="Consolas" charset="0"/>
                <a:cs typeface="Consolas" charset="0"/>
              </a:rPr>
              <a:t>widget-todo</a:t>
            </a:r>
            <a:r>
              <a:rPr lang="it-IT" sz="1200" dirty="0" smtClean="0">
                <a:solidFill>
                  <a:srgbClr val="BA2121"/>
                </a:solidFill>
                <a:latin typeface="Consolas" charset="0"/>
                <a:ea typeface="Consolas" charset="0"/>
                <a:cs typeface="Consolas" charset="0"/>
              </a:rPr>
              <a:t>';</a:t>
            </a:r>
          </a:p>
          <a:p>
            <a:endParaRPr lang="it-IT" sz="1200" dirty="0" smtClean="0">
              <a:latin typeface="Consolas" charset="0"/>
              <a:ea typeface="Consolas" charset="0"/>
              <a:cs typeface="Consolas" charset="0"/>
            </a:endParaRPr>
          </a:p>
          <a:p>
            <a:r>
              <a:rPr lang="it-IT" sz="1200" b="1" dirty="0" smtClean="0">
                <a:solidFill>
                  <a:srgbClr val="00800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var</a:t>
            </a:r>
            <a:r>
              <a:rPr lang="it-IT" sz="1200" b="1" dirty="0" smtClean="0">
                <a:solidFill>
                  <a:srgbClr val="008000"/>
                </a:solidFill>
                <a:latin typeface="Consolas" charset="0"/>
                <a:ea typeface="Consolas" charset="0"/>
                <a:cs typeface="Consolas" charset="0"/>
              </a:rPr>
              <a:t> base </a:t>
            </a:r>
            <a:r>
              <a:rPr lang="it-IT" sz="1200" b="1" dirty="0" smtClean="0">
                <a:solidFill>
                  <a:srgbClr val="666666"/>
                </a:solidFill>
                <a:latin typeface="Consolas" charset="0"/>
                <a:ea typeface="Consolas" charset="0"/>
                <a:cs typeface="Consolas" charset="0"/>
              </a:rPr>
              <a:t>= </a:t>
            </a:r>
            <a:r>
              <a:rPr lang="it-IT" sz="1200" b="1" dirty="0" err="1" smtClean="0">
                <a:solidFill>
                  <a:srgbClr val="666666"/>
                </a:solidFill>
                <a:latin typeface="Consolas" charset="0"/>
                <a:ea typeface="Consolas" charset="0"/>
                <a:cs typeface="Consolas" charset="0"/>
              </a:rPr>
              <a:t>require</a:t>
            </a:r>
            <a:r>
              <a:rPr lang="it-IT" sz="1200" b="1" dirty="0" smtClean="0">
                <a:solidFill>
                  <a:srgbClr val="666666"/>
                </a:solidFill>
                <a:latin typeface="Consolas" charset="0"/>
                <a:ea typeface="Consolas" charset="0"/>
                <a:cs typeface="Consolas" charset="0"/>
              </a:rPr>
              <a:t>(</a:t>
            </a:r>
            <a:r>
              <a:rPr lang="it-IT" sz="1200" b="1" dirty="0" smtClean="0">
                <a:solidFill>
                  <a:srgbClr val="BA2121"/>
                </a:solidFill>
                <a:latin typeface="Consolas" charset="0"/>
                <a:ea typeface="Consolas" charset="0"/>
                <a:cs typeface="Consolas" charset="0"/>
              </a:rPr>
              <a:t>'base');</a:t>
            </a:r>
          </a:p>
          <a:p>
            <a:r>
              <a:rPr lang="it-IT" sz="1200" b="1" dirty="0" smtClean="0">
                <a:solidFill>
                  <a:srgbClr val="00800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var</a:t>
            </a:r>
            <a:r>
              <a:rPr lang="it-IT" sz="1200" b="1" dirty="0" smtClean="0">
                <a:solidFill>
                  <a:srgbClr val="008000"/>
                </a:solidFill>
                <a:latin typeface="Consolas" charset="0"/>
                <a:ea typeface="Consolas" charset="0"/>
                <a:cs typeface="Consolas" charset="0"/>
              </a:rPr>
              <a:t> core </a:t>
            </a:r>
            <a:r>
              <a:rPr lang="it-IT" sz="1200" b="1" dirty="0" smtClean="0">
                <a:solidFill>
                  <a:srgbClr val="666666"/>
                </a:solidFill>
                <a:latin typeface="Consolas" charset="0"/>
                <a:ea typeface="Consolas" charset="0"/>
                <a:cs typeface="Consolas" charset="0"/>
              </a:rPr>
              <a:t>= </a:t>
            </a:r>
            <a:r>
              <a:rPr lang="it-IT" sz="1200" b="1" dirty="0" err="1" smtClean="0">
                <a:solidFill>
                  <a:srgbClr val="666666"/>
                </a:solidFill>
                <a:latin typeface="Consolas" charset="0"/>
                <a:ea typeface="Consolas" charset="0"/>
                <a:cs typeface="Consolas" charset="0"/>
              </a:rPr>
              <a:t>require</a:t>
            </a:r>
            <a:r>
              <a:rPr lang="it-IT" sz="1200" b="1" dirty="0" smtClean="0">
                <a:solidFill>
                  <a:srgbClr val="666666"/>
                </a:solidFill>
                <a:latin typeface="Consolas" charset="0"/>
                <a:ea typeface="Consolas" charset="0"/>
                <a:cs typeface="Consolas" charset="0"/>
              </a:rPr>
              <a:t>(</a:t>
            </a:r>
            <a:r>
              <a:rPr lang="it-IT" sz="1200" b="1" dirty="0" smtClean="0">
                <a:solidFill>
                  <a:srgbClr val="BA2121"/>
                </a:solidFill>
                <a:latin typeface="Consolas" charset="0"/>
                <a:ea typeface="Consolas" charset="0"/>
                <a:cs typeface="Consolas" charset="0"/>
              </a:rPr>
              <a:t>'core');</a:t>
            </a:r>
          </a:p>
          <a:p>
            <a:r>
              <a:rPr lang="en-US" sz="1200" dirty="0" smtClean="0">
                <a:latin typeface="Consolas" charset="0"/>
                <a:ea typeface="Consolas" charset="0"/>
                <a:cs typeface="Consolas" charset="0"/>
              </a:rPr>
              <a:t>	</a:t>
            </a:r>
            <a:r>
              <a:rPr lang="en-US" sz="1200" b="1" dirty="0" err="1" smtClean="0">
                <a:solidFill>
                  <a:srgbClr val="008000"/>
                </a:solidFill>
                <a:latin typeface="Consolas" charset="0"/>
                <a:ea typeface="Consolas" charset="0"/>
                <a:cs typeface="Consolas" charset="0"/>
              </a:rPr>
              <a:t>var</a:t>
            </a:r>
            <a:r>
              <a:rPr lang="en-US" sz="1200" b="1" dirty="0" smtClean="0">
                <a:solidFill>
                  <a:srgbClr val="008000"/>
                </a:solidFill>
                <a:latin typeface="Consolas" charset="0"/>
                <a:ea typeface="Consolas" charset="0"/>
                <a:cs typeface="Consolas" charset="0"/>
              </a:rPr>
              <a:t> </a:t>
            </a:r>
            <a:r>
              <a:rPr lang="en-US" sz="1200" b="1" dirty="0" err="1" smtClean="0">
                <a:solidFill>
                  <a:srgbClr val="008000"/>
                </a:solidFill>
                <a:latin typeface="Consolas" charset="0"/>
                <a:ea typeface="Consolas" charset="0"/>
                <a:cs typeface="Consolas" charset="0"/>
              </a:rPr>
              <a:t>ui</a:t>
            </a:r>
            <a:r>
              <a:rPr lang="en-US" sz="1200" b="1" dirty="0" smtClean="0">
                <a:solidFill>
                  <a:srgbClr val="008000"/>
                </a:solidFill>
                <a:latin typeface="Consolas" charset="0"/>
                <a:ea typeface="Consolas" charset="0"/>
                <a:cs typeface="Consolas" charset="0"/>
              </a:rPr>
              <a:t> </a:t>
            </a:r>
            <a:r>
              <a:rPr lang="en-US" sz="1200" b="1" dirty="0" smtClean="0">
                <a:solidFill>
                  <a:srgbClr val="666666"/>
                </a:solidFill>
                <a:latin typeface="Consolas" charset="0"/>
                <a:ea typeface="Consolas" charset="0"/>
                <a:cs typeface="Consolas" charset="0"/>
              </a:rPr>
              <a:t>= require(</a:t>
            </a:r>
            <a:r>
              <a:rPr lang="en-US" sz="1200" b="1" dirty="0" smtClean="0">
                <a:solidFill>
                  <a:srgbClr val="BA2121"/>
                </a:solidFill>
                <a:latin typeface="Consolas" charset="0"/>
                <a:ea typeface="Consolas" charset="0"/>
                <a:cs typeface="Consolas" charset="0"/>
              </a:rPr>
              <a:t>'</a:t>
            </a:r>
            <a:r>
              <a:rPr lang="en-US" sz="1200" b="1" dirty="0" err="1" smtClean="0">
                <a:solidFill>
                  <a:srgbClr val="BA2121"/>
                </a:solidFill>
                <a:latin typeface="Consolas" charset="0"/>
                <a:ea typeface="Consolas" charset="0"/>
                <a:cs typeface="Consolas" charset="0"/>
              </a:rPr>
              <a:t>ui</a:t>
            </a:r>
            <a:r>
              <a:rPr lang="en-US" sz="1200" b="1" dirty="0" smtClean="0">
                <a:solidFill>
                  <a:srgbClr val="BA2121"/>
                </a:solidFill>
                <a:latin typeface="Consolas" charset="0"/>
                <a:ea typeface="Consolas" charset="0"/>
                <a:cs typeface="Consolas" charset="0"/>
              </a:rPr>
              <a:t>');</a:t>
            </a:r>
          </a:p>
          <a:p>
            <a:endParaRPr lang="en-US" sz="1200" b="1" dirty="0" smtClean="0">
              <a:solidFill>
                <a:srgbClr val="BA2121"/>
              </a:solidFill>
              <a:latin typeface="Consolas" charset="0"/>
              <a:ea typeface="Consolas" charset="0"/>
              <a:cs typeface="Consolas" charset="0"/>
            </a:endParaRPr>
          </a:p>
          <a:p>
            <a:r>
              <a:rPr lang="en-US" sz="1200" b="1" dirty="0" smtClean="0">
                <a:solidFill>
                  <a:srgbClr val="BA2121"/>
                </a:solidFill>
                <a:latin typeface="Consolas" charset="0"/>
                <a:ea typeface="Consolas" charset="0"/>
                <a:cs typeface="Consolas" charset="0"/>
              </a:rPr>
              <a:t>	</a:t>
            </a:r>
            <a:r>
              <a:rPr lang="en-US" sz="1200" i="1" dirty="0" smtClean="0">
                <a:solidFill>
                  <a:srgbClr val="408080"/>
                </a:solidFill>
                <a:latin typeface="Consolas" charset="0"/>
                <a:ea typeface="Consolas" charset="0"/>
                <a:cs typeface="Consolas" charset="0"/>
              </a:rPr>
              <a:t>// Internal dependencies</a:t>
            </a:r>
          </a:p>
          <a:p>
            <a:r>
              <a:rPr lang="en-US" sz="1200" i="1" dirty="0" smtClean="0">
                <a:solidFill>
                  <a:srgbClr val="40808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var</a:t>
            </a:r>
            <a:r>
              <a:rPr lang="it-IT" sz="1200" b="1" dirty="0" smtClean="0">
                <a:solidFill>
                  <a:srgbClr val="00800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Models</a:t>
            </a:r>
            <a:r>
              <a:rPr lang="it-IT" sz="1200" b="1" dirty="0" smtClean="0">
                <a:solidFill>
                  <a:srgbClr val="008000"/>
                </a:solidFill>
                <a:latin typeface="Consolas" charset="0"/>
                <a:ea typeface="Consolas" charset="0"/>
                <a:cs typeface="Consolas" charset="0"/>
              </a:rPr>
              <a:t> </a:t>
            </a:r>
            <a:r>
              <a:rPr lang="it-IT" sz="1200" b="1" dirty="0" smtClean="0">
                <a:solidFill>
                  <a:srgbClr val="666666"/>
                </a:solidFill>
                <a:latin typeface="Consolas" charset="0"/>
                <a:ea typeface="Consolas" charset="0"/>
                <a:cs typeface="Consolas" charset="0"/>
              </a:rPr>
              <a:t>= </a:t>
            </a:r>
            <a:r>
              <a:rPr lang="it-IT" sz="1200" b="1" dirty="0" err="1" smtClean="0">
                <a:solidFill>
                  <a:srgbClr val="666666"/>
                </a:solidFill>
                <a:latin typeface="Consolas" charset="0"/>
                <a:ea typeface="Consolas" charset="0"/>
                <a:cs typeface="Consolas" charset="0"/>
              </a:rPr>
              <a:t>require</a:t>
            </a:r>
            <a:r>
              <a:rPr lang="it-IT" sz="1200" b="1" dirty="0" smtClean="0">
                <a:solidFill>
                  <a:srgbClr val="666666"/>
                </a:solidFill>
                <a:latin typeface="Consolas" charset="0"/>
                <a:ea typeface="Consolas" charset="0"/>
                <a:cs typeface="Consolas" charset="0"/>
              </a:rPr>
              <a:t>(</a:t>
            </a:r>
            <a:r>
              <a:rPr lang="it-IT" sz="1200" b="1" dirty="0" smtClean="0">
                <a:solidFill>
                  <a:srgbClr val="BA2121"/>
                </a:solidFill>
                <a:latin typeface="Consolas" charset="0"/>
                <a:ea typeface="Consolas" charset="0"/>
                <a:cs typeface="Consolas" charset="0"/>
              </a:rPr>
              <a:t>'./model');</a:t>
            </a:r>
            <a:endParaRPr lang="en-US" sz="1200" i="1" dirty="0" smtClean="0">
              <a:solidFill>
                <a:srgbClr val="408080"/>
              </a:solidFill>
              <a:latin typeface="Consolas" charset="0"/>
              <a:ea typeface="Consolas" charset="0"/>
              <a:cs typeface="Consolas" charset="0"/>
            </a:endParaRPr>
          </a:p>
          <a:p>
            <a:r>
              <a:rPr lang="en-US" sz="1200" i="1" dirty="0" smtClean="0">
                <a:solidFill>
                  <a:srgbClr val="40808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var</a:t>
            </a:r>
            <a:r>
              <a:rPr lang="it-IT" sz="1200" b="1" dirty="0" smtClean="0">
                <a:solidFill>
                  <a:srgbClr val="008000"/>
                </a:solidFill>
                <a:latin typeface="Consolas" charset="0"/>
                <a:ea typeface="Consolas" charset="0"/>
                <a:cs typeface="Consolas" charset="0"/>
              </a:rPr>
              <a:t> </a:t>
            </a:r>
            <a:r>
              <a:rPr lang="it-IT" sz="1200" b="1" dirty="0" err="1" smtClean="0">
                <a:solidFill>
                  <a:srgbClr val="008000"/>
                </a:solidFill>
                <a:latin typeface="Consolas" charset="0"/>
                <a:ea typeface="Consolas" charset="0"/>
                <a:cs typeface="Consolas" charset="0"/>
              </a:rPr>
              <a:t>MainCtrl</a:t>
            </a:r>
            <a:r>
              <a:rPr lang="it-IT" sz="1200" b="1" dirty="0" smtClean="0">
                <a:solidFill>
                  <a:srgbClr val="008000"/>
                </a:solidFill>
                <a:latin typeface="Consolas" charset="0"/>
                <a:ea typeface="Consolas" charset="0"/>
                <a:cs typeface="Consolas" charset="0"/>
              </a:rPr>
              <a:t> </a:t>
            </a:r>
            <a:r>
              <a:rPr lang="it-IT" sz="1200" b="1" dirty="0" smtClean="0">
                <a:solidFill>
                  <a:srgbClr val="666666"/>
                </a:solidFill>
                <a:latin typeface="Consolas" charset="0"/>
                <a:ea typeface="Consolas" charset="0"/>
                <a:cs typeface="Consolas" charset="0"/>
              </a:rPr>
              <a:t>= </a:t>
            </a:r>
            <a:r>
              <a:rPr lang="it-IT" sz="1200" b="1" dirty="0" err="1" smtClean="0">
                <a:solidFill>
                  <a:srgbClr val="666666"/>
                </a:solidFill>
                <a:latin typeface="Consolas" charset="0"/>
                <a:ea typeface="Consolas" charset="0"/>
                <a:cs typeface="Consolas" charset="0"/>
              </a:rPr>
              <a:t>require</a:t>
            </a:r>
            <a:r>
              <a:rPr lang="it-IT" sz="1200" b="1" dirty="0" smtClean="0">
                <a:solidFill>
                  <a:srgbClr val="666666"/>
                </a:solidFill>
                <a:latin typeface="Consolas" charset="0"/>
                <a:ea typeface="Consolas" charset="0"/>
                <a:cs typeface="Consolas" charset="0"/>
              </a:rPr>
              <a:t>(</a:t>
            </a:r>
            <a:r>
              <a:rPr lang="it-IT" sz="1200" b="1" dirty="0" smtClean="0">
                <a:solidFill>
                  <a:srgbClr val="BA2121"/>
                </a:solidFill>
                <a:latin typeface="Consolas" charset="0"/>
                <a:ea typeface="Consolas" charset="0"/>
                <a:cs typeface="Consolas" charset="0"/>
              </a:rPr>
              <a:t>'./</a:t>
            </a:r>
            <a:r>
              <a:rPr lang="it-IT" sz="1200" b="1" dirty="0" err="1" smtClean="0">
                <a:solidFill>
                  <a:srgbClr val="BA2121"/>
                </a:solidFill>
                <a:latin typeface="Consolas" charset="0"/>
                <a:ea typeface="Consolas" charset="0"/>
                <a:cs typeface="Consolas" charset="0"/>
              </a:rPr>
              <a:t>controllers</a:t>
            </a:r>
            <a:r>
              <a:rPr lang="it-IT" sz="1200" b="1" dirty="0" smtClean="0">
                <a:solidFill>
                  <a:srgbClr val="BA2121"/>
                </a:solidFill>
                <a:latin typeface="Consolas" charset="0"/>
                <a:ea typeface="Consolas" charset="0"/>
                <a:cs typeface="Consolas" charset="0"/>
              </a:rPr>
              <a:t>/</a:t>
            </a:r>
            <a:r>
              <a:rPr lang="it-IT" sz="1200" b="1" dirty="0" err="1" smtClean="0">
                <a:solidFill>
                  <a:srgbClr val="BA2121"/>
                </a:solidFill>
                <a:latin typeface="Consolas" charset="0"/>
                <a:ea typeface="Consolas" charset="0"/>
                <a:cs typeface="Consolas" charset="0"/>
              </a:rPr>
              <a:t>main-ctrl</a:t>
            </a:r>
            <a:r>
              <a:rPr lang="it-IT" sz="1200" b="1" dirty="0" smtClean="0">
                <a:solidFill>
                  <a:srgbClr val="BA2121"/>
                </a:solidFill>
                <a:latin typeface="Consolas" charset="0"/>
                <a:ea typeface="Consolas" charset="0"/>
                <a:cs typeface="Consolas" charset="0"/>
              </a:rPr>
              <a:t>');</a:t>
            </a:r>
            <a:endParaRPr lang="en-US" sz="1200" i="1" dirty="0" smtClean="0">
              <a:solidFill>
                <a:srgbClr val="408080"/>
              </a:solidFill>
              <a:latin typeface="Consolas" charset="0"/>
              <a:ea typeface="Consolas" charset="0"/>
              <a:cs typeface="Consolas" charset="0"/>
            </a:endParaRPr>
          </a:p>
          <a:p>
            <a:endParaRPr lang="en-US" sz="1200" dirty="0" smtClean="0">
              <a:latin typeface="Consolas" charset="0"/>
              <a:ea typeface="Consolas" charset="0"/>
              <a:cs typeface="Consolas" charset="0"/>
            </a:endParaRPr>
          </a:p>
          <a:p>
            <a:r>
              <a:rPr lang="da-DK" sz="1200" dirty="0" smtClean="0">
                <a:latin typeface="Consolas" charset="0"/>
                <a:ea typeface="Consolas" charset="0"/>
                <a:cs typeface="Consolas" charset="0"/>
              </a:rPr>
              <a:t>	</a:t>
            </a:r>
            <a:r>
              <a:rPr lang="da-DK" sz="1200" b="1" dirty="0" smtClean="0">
                <a:solidFill>
                  <a:srgbClr val="008000"/>
                </a:solidFill>
                <a:latin typeface="Consolas" charset="0"/>
                <a:ea typeface="Consolas" charset="0"/>
                <a:cs typeface="Consolas" charset="0"/>
              </a:rPr>
              <a:t>var </a:t>
            </a:r>
            <a:r>
              <a:rPr lang="da-DK" sz="1200" b="1" dirty="0" err="1" smtClean="0">
                <a:solidFill>
                  <a:srgbClr val="008000"/>
                </a:solidFill>
                <a:latin typeface="Consolas" charset="0"/>
                <a:ea typeface="Consolas" charset="0"/>
                <a:cs typeface="Consolas" charset="0"/>
              </a:rPr>
              <a:t>deps</a:t>
            </a:r>
            <a:r>
              <a:rPr lang="da-DK" sz="1200" b="1" dirty="0" smtClean="0">
                <a:solidFill>
                  <a:srgbClr val="008000"/>
                </a:solidFill>
                <a:latin typeface="Consolas" charset="0"/>
                <a:ea typeface="Consolas" charset="0"/>
                <a:cs typeface="Consolas" charset="0"/>
              </a:rPr>
              <a:t> </a:t>
            </a:r>
            <a:r>
              <a:rPr lang="da-DK" sz="1200" b="1" dirty="0" smtClean="0">
                <a:solidFill>
                  <a:srgbClr val="666666"/>
                </a:solidFill>
                <a:latin typeface="Consolas" charset="0"/>
                <a:ea typeface="Consolas" charset="0"/>
                <a:cs typeface="Consolas" charset="0"/>
              </a:rPr>
              <a:t>= [</a:t>
            </a:r>
          </a:p>
          <a:p>
            <a:r>
              <a:rPr lang="fr-FR" sz="1200" dirty="0" smtClean="0">
                <a:latin typeface="Consolas" charset="0"/>
                <a:ea typeface="Consolas" charset="0"/>
                <a:cs typeface="Consolas" charset="0"/>
              </a:rPr>
              <a:t>        </a:t>
            </a:r>
            <a:r>
              <a:rPr lang="fr-FR" sz="1200" dirty="0" err="1" smtClean="0">
                <a:latin typeface="Consolas" charset="0"/>
                <a:ea typeface="Consolas" charset="0"/>
                <a:cs typeface="Consolas" charset="0"/>
              </a:rPr>
              <a:t>core.name</a:t>
            </a:r>
            <a:r>
              <a:rPr lang="fr-FR" sz="1200" dirty="0" smtClean="0">
                <a:latin typeface="Consolas" charset="0"/>
                <a:ea typeface="Consolas" charset="0"/>
                <a:cs typeface="Consolas" charset="0"/>
              </a:rPr>
              <a:t>,</a:t>
            </a:r>
          </a:p>
          <a:p>
            <a:r>
              <a:rPr lang="nl-NL" sz="1200" dirty="0" smtClean="0">
                <a:latin typeface="Consolas" charset="0"/>
                <a:ea typeface="Consolas" charset="0"/>
                <a:cs typeface="Consolas" charset="0"/>
              </a:rPr>
              <a:t>        </a:t>
            </a:r>
            <a:r>
              <a:rPr lang="nl-NL" sz="1200" dirty="0" err="1" smtClean="0">
                <a:latin typeface="Consolas" charset="0"/>
                <a:ea typeface="Consolas" charset="0"/>
                <a:cs typeface="Consolas" charset="0"/>
              </a:rPr>
              <a:t>ui.name</a:t>
            </a:r>
            <a:endParaRPr lang="nl-NL" sz="1200" dirty="0" smtClean="0">
              <a:latin typeface="Consolas" charset="0"/>
              <a:ea typeface="Consolas" charset="0"/>
              <a:cs typeface="Consolas" charset="0"/>
            </a:endParaRPr>
          </a:p>
          <a:p>
            <a:r>
              <a:rPr lang="nl-NL" sz="1200" dirty="0" smtClean="0">
                <a:latin typeface="Consolas" charset="0"/>
                <a:ea typeface="Consolas" charset="0"/>
                <a:cs typeface="Consolas" charset="0"/>
              </a:rPr>
              <a:t>     ];</a:t>
            </a:r>
          </a:p>
          <a:p>
            <a:endParaRPr lang="nl-NL" sz="1200" dirty="0" smtClean="0">
              <a:latin typeface="Consolas" charset="0"/>
              <a:ea typeface="Consolas" charset="0"/>
              <a:cs typeface="Consolas" charset="0"/>
            </a:endParaRPr>
          </a:p>
          <a:p>
            <a:r>
              <a:rPr lang="hr-HR" sz="1200" i="1" dirty="0" smtClean="0">
                <a:solidFill>
                  <a:srgbClr val="408080"/>
                </a:solidFill>
                <a:latin typeface="Consolas" charset="0"/>
                <a:ea typeface="Consolas" charset="0"/>
                <a:cs typeface="Consolas" charset="0"/>
              </a:rPr>
              <a:t>	// @</a:t>
            </a:r>
            <a:r>
              <a:rPr lang="hr-HR" sz="1200" i="1" dirty="0" err="1" smtClean="0">
                <a:solidFill>
                  <a:srgbClr val="408080"/>
                </a:solidFill>
                <a:latin typeface="Consolas" charset="0"/>
                <a:ea typeface="Consolas" charset="0"/>
                <a:cs typeface="Consolas" charset="0"/>
              </a:rPr>
              <a:t>ngInject</a:t>
            </a:r>
            <a:endParaRPr lang="hr-HR" sz="1200" i="1" dirty="0" smtClean="0">
              <a:solidFill>
                <a:srgbClr val="408080"/>
              </a:solidFill>
              <a:latin typeface="Consolas" charset="0"/>
              <a:ea typeface="Consolas" charset="0"/>
              <a:cs typeface="Consolas" charset="0"/>
            </a:endParaRPr>
          </a:p>
          <a:p>
            <a:r>
              <a:rPr lang="en-US" sz="1200" b="1" dirty="0" smtClean="0">
                <a:solidFill>
                  <a:srgbClr val="008000"/>
                </a:solidFill>
                <a:latin typeface="Consolas" charset="0"/>
                <a:ea typeface="Consolas" charset="0"/>
                <a:cs typeface="Consolas" charset="0"/>
              </a:rPr>
              <a:t>	function run() {</a:t>
            </a:r>
          </a:p>
          <a:p>
            <a:r>
              <a:rPr lang="en-US" sz="1200" dirty="0" smtClean="0">
                <a:latin typeface="Consolas" charset="0"/>
                <a:ea typeface="Consolas" charset="0"/>
                <a:cs typeface="Consolas" charset="0"/>
              </a:rPr>
              <a:t>        </a:t>
            </a:r>
            <a:r>
              <a:rPr lang="en-US" sz="1200" i="1" dirty="0" smtClean="0">
                <a:solidFill>
                  <a:srgbClr val="408080"/>
                </a:solidFill>
                <a:latin typeface="Consolas" charset="0"/>
                <a:ea typeface="Consolas" charset="0"/>
                <a:cs typeface="Consolas" charset="0"/>
              </a:rPr>
              <a:t>// Module is Bootstrapped</a:t>
            </a:r>
          </a:p>
          <a:p>
            <a:r>
              <a:rPr lang="en-US" sz="1200" dirty="0" smtClean="0">
                <a:latin typeface="Consolas" charset="0"/>
                <a:ea typeface="Consolas" charset="0"/>
                <a:cs typeface="Consolas" charset="0"/>
              </a:rPr>
              <a:t>	}</a:t>
            </a:r>
          </a:p>
          <a:p>
            <a:endParaRPr lang="en-US" sz="1200" dirty="0" smtClean="0">
              <a:latin typeface="Consolas" charset="0"/>
              <a:ea typeface="Consolas" charset="0"/>
              <a:cs typeface="Consolas" charset="0"/>
            </a:endParaRPr>
          </a:p>
          <a:p>
            <a:r>
              <a:rPr lang="en-US" sz="1200" dirty="0" smtClean="0">
                <a:latin typeface="Consolas" charset="0"/>
                <a:ea typeface="Consolas" charset="0"/>
                <a:cs typeface="Consolas" charset="0"/>
              </a:rPr>
              <a:t>	</a:t>
            </a:r>
            <a:r>
              <a:rPr lang="en-US" sz="1200" dirty="0" err="1" smtClean="0">
                <a:latin typeface="Consolas" charset="0"/>
                <a:ea typeface="Consolas" charset="0"/>
                <a:cs typeface="Consolas" charset="0"/>
              </a:rPr>
              <a:t>module.exports</a:t>
            </a:r>
            <a:r>
              <a:rPr lang="en-US" sz="1200" dirty="0" smtClean="0">
                <a:latin typeface="Consolas" charset="0"/>
                <a:ea typeface="Consolas" charset="0"/>
                <a:cs typeface="Consolas" charset="0"/>
              </a:rPr>
              <a:t> </a:t>
            </a:r>
            <a:r>
              <a:rPr lang="en-US" sz="1200" dirty="0" smtClean="0">
                <a:solidFill>
                  <a:srgbClr val="666666"/>
                </a:solidFill>
                <a:latin typeface="Consolas" charset="0"/>
                <a:ea typeface="Consolas" charset="0"/>
                <a:cs typeface="Consolas" charset="0"/>
              </a:rPr>
              <a:t>= </a:t>
            </a:r>
            <a:r>
              <a:rPr lang="en-US" sz="1200" dirty="0" err="1" smtClean="0">
                <a:solidFill>
                  <a:srgbClr val="666666"/>
                </a:solidFill>
                <a:latin typeface="Consolas" charset="0"/>
                <a:ea typeface="Consolas" charset="0"/>
                <a:cs typeface="Consolas" charset="0"/>
              </a:rPr>
              <a:t>base.createModule</a:t>
            </a:r>
            <a:r>
              <a:rPr lang="en-US" sz="1200" dirty="0" smtClean="0">
                <a:solidFill>
                  <a:srgbClr val="666666"/>
                </a:solidFill>
                <a:latin typeface="Consolas" charset="0"/>
                <a:ea typeface="Consolas" charset="0"/>
                <a:cs typeface="Consolas" charset="0"/>
              </a:rPr>
              <a:t>(</a:t>
            </a:r>
            <a:r>
              <a:rPr lang="en-US" sz="1200" dirty="0" err="1" smtClean="0">
                <a:solidFill>
                  <a:srgbClr val="666666"/>
                </a:solidFill>
                <a:latin typeface="Consolas" charset="0"/>
                <a:ea typeface="Consolas" charset="0"/>
                <a:cs typeface="Consolas" charset="0"/>
              </a:rPr>
              <a:t>module.name</a:t>
            </a:r>
            <a:r>
              <a:rPr lang="en-US" sz="1200" dirty="0" smtClean="0">
                <a:solidFill>
                  <a:srgbClr val="666666"/>
                </a:solidFill>
                <a:latin typeface="Consolas" charset="0"/>
                <a:ea typeface="Consolas" charset="0"/>
                <a:cs typeface="Consolas" charset="0"/>
              </a:rPr>
              <a:t>, deps)</a:t>
            </a:r>
          </a:p>
          <a:p>
            <a:r>
              <a:rPr lang="en-US" sz="1200" dirty="0" smtClean="0">
                <a:latin typeface="Consolas" charset="0"/>
                <a:ea typeface="Consolas" charset="0"/>
                <a:cs typeface="Consolas" charset="0"/>
              </a:rPr>
              <a:t>     		.</a:t>
            </a:r>
            <a:r>
              <a:rPr lang="en-US" sz="1200" dirty="0">
                <a:latin typeface="Consolas" charset="0"/>
                <a:ea typeface="Consolas" charset="0"/>
                <a:cs typeface="Consolas" charset="0"/>
              </a:rPr>
              <a:t>constant(</a:t>
            </a:r>
            <a:r>
              <a:rPr lang="en-US" sz="1200" b="1" dirty="0">
                <a:solidFill>
                  <a:srgbClr val="008F00"/>
                </a:solidFill>
                <a:latin typeface="Consolas" charset="0"/>
                <a:ea typeface="Consolas" charset="0"/>
                <a:cs typeface="Consolas" charset="0"/>
              </a:rPr>
              <a:t>'WIDGET_NAME'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module.</a:t>
            </a:r>
            <a:r>
              <a:rPr lang="en-US" sz="1200" b="1" dirty="0" err="1">
                <a:solidFill>
                  <a:srgbClr val="7B248D"/>
                </a:solidFill>
                <a:latin typeface="Consolas" charset="0"/>
                <a:ea typeface="Consolas" charset="0"/>
                <a:cs typeface="Consolas" charset="0"/>
              </a:rPr>
              <a:t>name</a:t>
            </a:r>
            <a:r>
              <a:rPr lang="en-US" sz="1200" b="1" dirty="0">
                <a:solidFill>
                  <a:srgbClr val="7B248D"/>
                </a:solidFill>
                <a:latin typeface="Consolas" charset="0"/>
                <a:ea typeface="Consolas" charset="0"/>
                <a:cs typeface="Consolas" charset="0"/>
              </a:rPr>
              <a:t> </a:t>
            </a:r>
            <a:r>
              <a:rPr lang="en-US" sz="1200" dirty="0">
                <a:latin typeface="Consolas" charset="0"/>
                <a:ea typeface="Consolas" charset="0"/>
                <a:cs typeface="Consolas" charset="0"/>
              </a:rPr>
              <a:t>)</a:t>
            </a:r>
            <a:br>
              <a:rPr lang="en-US" sz="1200" dirty="0">
                <a:latin typeface="Consolas" charset="0"/>
                <a:ea typeface="Consolas" charset="0"/>
                <a:cs typeface="Consolas" charset="0"/>
              </a:rPr>
            </a:br>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	.controller(</a:t>
            </a:r>
            <a:r>
              <a:rPr lang="en-US" sz="1200" b="1" dirty="0" smtClean="0">
                <a:solidFill>
                  <a:srgbClr val="008F00"/>
                </a:solidFill>
                <a:latin typeface="Consolas" charset="0"/>
                <a:ea typeface="Consolas" charset="0"/>
                <a:cs typeface="Consolas" charset="0"/>
              </a:rPr>
              <a:t>'</a:t>
            </a:r>
            <a:r>
              <a:rPr lang="en-US" sz="1200" b="1" dirty="0" err="1" smtClean="0">
                <a:solidFill>
                  <a:srgbClr val="008F00"/>
                </a:solidFill>
                <a:latin typeface="Consolas" charset="0"/>
                <a:ea typeface="Consolas" charset="0"/>
                <a:cs typeface="Consolas" charset="0"/>
              </a:rPr>
              <a:t>MainCtrl</a:t>
            </a:r>
            <a:r>
              <a:rPr lang="en-US" sz="1200" b="1" dirty="0" smtClean="0">
                <a:solidFill>
                  <a:srgbClr val="008F00"/>
                </a:solidFill>
                <a:latin typeface="Consolas" charset="0"/>
                <a:ea typeface="Consolas" charset="0"/>
                <a:cs typeface="Consolas" charset="0"/>
              </a:rPr>
              <a:t>'</a:t>
            </a:r>
            <a:r>
              <a:rPr lang="en-US" sz="1200" dirty="0" smtClean="0">
                <a:latin typeface="Consolas" charset="0"/>
                <a:ea typeface="Consolas" charset="0"/>
                <a:cs typeface="Consolas" charset="0"/>
              </a:rPr>
              <a:t>, </a:t>
            </a:r>
            <a:r>
              <a:rPr lang="en-US" sz="1200" dirty="0" err="1" smtClean="0">
                <a:solidFill>
                  <a:srgbClr val="559495"/>
                </a:solidFill>
                <a:latin typeface="Consolas" charset="0"/>
                <a:ea typeface="Consolas" charset="0"/>
                <a:cs typeface="Consolas" charset="0"/>
              </a:rPr>
              <a:t>MainCtrl</a:t>
            </a:r>
            <a:r>
              <a:rPr lang="en-US" sz="1200" dirty="0" smtClean="0">
                <a:solidFill>
                  <a:srgbClr val="559495"/>
                </a:solidFill>
                <a:latin typeface="Consolas" charset="0"/>
                <a:ea typeface="Consolas" charset="0"/>
                <a:cs typeface="Consolas" charset="0"/>
              </a:rPr>
              <a:t> </a:t>
            </a:r>
            <a:r>
              <a:rPr lang="en-US" sz="1200" dirty="0" smtClean="0">
                <a:latin typeface="Consolas" charset="0"/>
                <a:ea typeface="Consolas" charset="0"/>
                <a:cs typeface="Consolas" charset="0"/>
              </a:rPr>
              <a:t>)</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      </a:t>
            </a:r>
            <a:r>
              <a:rPr lang="en-US" sz="1200" dirty="0">
                <a:latin typeface="Consolas" charset="0"/>
                <a:ea typeface="Consolas" charset="0"/>
                <a:cs typeface="Consolas" charset="0"/>
              </a:rPr>
              <a:t>	</a:t>
            </a:r>
            <a:r>
              <a:rPr lang="en-US" sz="1200" dirty="0" smtClean="0">
                <a:latin typeface="Consolas" charset="0"/>
                <a:ea typeface="Consolas" charset="0"/>
                <a:cs typeface="Consolas" charset="0"/>
              </a:rPr>
              <a:t>.factory( </a:t>
            </a:r>
            <a:r>
              <a:rPr lang="en-US" sz="1200" b="1" dirty="0">
                <a:solidFill>
                  <a:srgbClr val="008F00"/>
                </a:solidFill>
                <a:latin typeface="Consolas" charset="0"/>
                <a:ea typeface="Consolas" charset="0"/>
                <a:cs typeface="Consolas" charset="0"/>
              </a:rPr>
              <a:t>'model'</a:t>
            </a:r>
            <a:r>
              <a:rPr lang="en-US" sz="1200" dirty="0">
                <a:latin typeface="Consolas" charset="0"/>
                <a:ea typeface="Consolas" charset="0"/>
                <a:cs typeface="Consolas" charset="0"/>
              </a:rPr>
              <a:t>, </a:t>
            </a:r>
            <a:r>
              <a:rPr lang="en-US" sz="1200" dirty="0">
                <a:solidFill>
                  <a:srgbClr val="559495"/>
                </a:solidFill>
                <a:latin typeface="Consolas" charset="0"/>
                <a:ea typeface="Consolas" charset="0"/>
                <a:cs typeface="Consolas" charset="0"/>
              </a:rPr>
              <a:t>Model </a:t>
            </a:r>
            <a:r>
              <a:rPr lang="en-US" sz="1200" dirty="0">
                <a:latin typeface="Consolas" charset="0"/>
                <a:ea typeface="Consolas" charset="0"/>
                <a:cs typeface="Consolas" charset="0"/>
              </a:rPr>
              <a:t>) </a:t>
            </a:r>
            <a:r>
              <a:rPr lang="en-US" sz="1200" dirty="0" smtClean="0">
                <a:solidFill>
                  <a:srgbClr val="BA2121"/>
                </a:solidFill>
                <a:latin typeface="Consolas" charset="0"/>
                <a:ea typeface="Consolas" charset="0"/>
                <a:cs typeface="Consolas" charset="0"/>
              </a:rPr>
              <a:t>		</a:t>
            </a:r>
          </a:p>
          <a:p>
            <a:r>
              <a:rPr lang="en-US" sz="1200" dirty="0" smtClean="0">
                <a:latin typeface="Consolas" charset="0"/>
                <a:ea typeface="Consolas" charset="0"/>
                <a:cs typeface="Consolas" charset="0"/>
              </a:rPr>
              <a:t>        	.run( run );</a:t>
            </a:r>
          </a:p>
          <a:p>
            <a:r>
              <a:rPr lang="en-US" sz="1200" dirty="0" smtClean="0">
                <a:latin typeface="Consolas" charset="0"/>
                <a:ea typeface="Consolas" charset="0"/>
                <a:cs typeface="Consolas" charset="0"/>
              </a:rPr>
              <a:t>});</a:t>
            </a:r>
            <a:endParaRPr lang="en-US" sz="1200" dirty="0">
              <a:latin typeface="Consolas" charset="0"/>
              <a:ea typeface="Consolas" charset="0"/>
              <a:cs typeface="Consolas" charset="0"/>
            </a:endParaRPr>
          </a:p>
        </p:txBody>
      </p:sp>
    </p:spTree>
    <p:extLst>
      <p:ext uri="{BB962C8B-B14F-4D97-AF65-F5344CB8AC3E}">
        <p14:creationId xmlns:p14="http://schemas.microsoft.com/office/powerpoint/2010/main" xmlns="" val="4252103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 – </a:t>
            </a:r>
            <a:r>
              <a:rPr lang="en-US" dirty="0"/>
              <a:t>main-</a:t>
            </a:r>
            <a:r>
              <a:rPr lang="en-US" dirty="0" err="1"/>
              <a:t>ctrl.js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28</a:t>
            </a:fld>
            <a:endParaRPr lang="en-US" dirty="0"/>
          </a:p>
        </p:txBody>
      </p:sp>
      <p:sp>
        <p:nvSpPr>
          <p:cNvPr id="6" name="TextBox 5"/>
          <p:cNvSpPr txBox="1"/>
          <p:nvPr/>
        </p:nvSpPr>
        <p:spPr>
          <a:xfrm>
            <a:off x="357188" y="1556792"/>
            <a:ext cx="8532812" cy="3539430"/>
          </a:xfrm>
          <a:prstGeom prst="rect">
            <a:avLst/>
          </a:prstGeom>
          <a:noFill/>
        </p:spPr>
        <p:txBody>
          <a:bodyPr wrap="square" rtlCol="0">
            <a:spAutoFit/>
          </a:bodyPr>
          <a:lstStyle/>
          <a:p>
            <a:r>
              <a:rPr lang="en-US" sz="1400" dirty="0">
                <a:latin typeface="Consolas"/>
              </a:rPr>
              <a:t>define(</a:t>
            </a:r>
            <a:r>
              <a:rPr lang="en-US" sz="1400" b="1" dirty="0">
                <a:solidFill>
                  <a:srgbClr val="008000"/>
                </a:solidFill>
                <a:latin typeface="Consolas"/>
              </a:rPr>
              <a:t>function (require, </a:t>
            </a:r>
            <a:r>
              <a:rPr lang="en-US" sz="1400" b="1" dirty="0" smtClean="0">
                <a:solidFill>
                  <a:srgbClr val="008000"/>
                </a:solidFill>
                <a:latin typeface="Consolas"/>
              </a:rPr>
              <a:t>exports, module) </a:t>
            </a:r>
            <a:r>
              <a:rPr lang="en-US" sz="1400" b="1" dirty="0">
                <a:solidFill>
                  <a:srgbClr val="008000"/>
                </a:solidFill>
                <a:latin typeface="Consolas"/>
              </a:rPr>
              <a:t>{</a:t>
            </a:r>
          </a:p>
          <a:p>
            <a:endParaRPr lang="en-US" sz="1400" dirty="0">
              <a:latin typeface="Consolas"/>
            </a:endParaRPr>
          </a:p>
          <a:p>
            <a:r>
              <a:rPr lang="it-IT" sz="1400" dirty="0">
                <a:latin typeface="Consolas"/>
              </a:rPr>
              <a:t>    </a:t>
            </a:r>
            <a:r>
              <a:rPr lang="it-IT" sz="1400" dirty="0">
                <a:solidFill>
                  <a:srgbClr val="BA2121"/>
                </a:solidFill>
                <a:latin typeface="Consolas"/>
              </a:rPr>
              <a:t>'use </a:t>
            </a:r>
            <a:r>
              <a:rPr lang="it-IT" sz="1400" dirty="0" err="1">
                <a:solidFill>
                  <a:srgbClr val="BA2121"/>
                </a:solidFill>
                <a:latin typeface="Consolas"/>
              </a:rPr>
              <a:t>strict</a:t>
            </a:r>
            <a:r>
              <a:rPr lang="it-IT" sz="1400" dirty="0">
                <a:solidFill>
                  <a:srgbClr val="BA2121"/>
                </a:solidFill>
                <a:latin typeface="Consolas"/>
              </a:rPr>
              <a:t>';</a:t>
            </a:r>
          </a:p>
          <a:p>
            <a:endParaRPr lang="it-IT" sz="1400" dirty="0">
              <a:latin typeface="Consolas"/>
            </a:endParaRPr>
          </a:p>
          <a:p>
            <a:r>
              <a:rPr lang="hr-HR" sz="1400" dirty="0">
                <a:latin typeface="Consolas"/>
              </a:rPr>
              <a:t>    </a:t>
            </a:r>
            <a:r>
              <a:rPr lang="hr-HR" sz="1400" i="1" dirty="0">
                <a:solidFill>
                  <a:srgbClr val="408080"/>
                </a:solidFill>
                <a:latin typeface="Consolas"/>
              </a:rPr>
              <a:t>// @ngInject</a:t>
            </a:r>
          </a:p>
          <a:p>
            <a:r>
              <a:rPr lang="en-US" sz="1400" dirty="0">
                <a:latin typeface="Consolas"/>
              </a:rPr>
              <a:t>    </a:t>
            </a:r>
            <a:r>
              <a:rPr lang="en-US" sz="1400" dirty="0" smtClean="0">
                <a:latin typeface="Consolas"/>
              </a:rPr>
              <a:t>function </a:t>
            </a:r>
            <a:r>
              <a:rPr lang="en-US" sz="1400" b="1" dirty="0" err="1" smtClean="0">
                <a:solidFill>
                  <a:srgbClr val="008000"/>
                </a:solidFill>
                <a:latin typeface="Consolas"/>
              </a:rPr>
              <a:t>MainCtrl</a:t>
            </a:r>
            <a:r>
              <a:rPr lang="en-US" sz="1400" b="1" dirty="0" smtClean="0">
                <a:solidFill>
                  <a:srgbClr val="008000"/>
                </a:solidFill>
                <a:latin typeface="Consolas"/>
              </a:rPr>
              <a:t>() {</a:t>
            </a:r>
            <a:endParaRPr lang="en-US" sz="1400" b="1" dirty="0">
              <a:solidFill>
                <a:srgbClr val="008000"/>
              </a:solidFill>
              <a:latin typeface="Consolas"/>
            </a:endParaRPr>
          </a:p>
          <a:p>
            <a:r>
              <a:rPr lang="en-US" sz="1400" dirty="0">
                <a:latin typeface="Consolas"/>
              </a:rPr>
              <a:t>        </a:t>
            </a:r>
            <a:r>
              <a:rPr lang="en-US" sz="1400" i="1" dirty="0">
                <a:solidFill>
                  <a:srgbClr val="408080"/>
                </a:solidFill>
                <a:latin typeface="Consolas"/>
              </a:rPr>
              <a:t>// </a:t>
            </a:r>
            <a:r>
              <a:rPr lang="en-US" sz="1400" i="1" dirty="0" err="1">
                <a:solidFill>
                  <a:srgbClr val="408080"/>
                </a:solidFill>
                <a:latin typeface="Consolas"/>
              </a:rPr>
              <a:t>var</a:t>
            </a:r>
            <a:r>
              <a:rPr lang="en-US" sz="1400" i="1" dirty="0">
                <a:solidFill>
                  <a:srgbClr val="408080"/>
                </a:solidFill>
                <a:latin typeface="Consolas"/>
              </a:rPr>
              <a:t> ctrl = this; //self this controller</a:t>
            </a:r>
          </a:p>
          <a:p>
            <a:r>
              <a:rPr lang="en-US" sz="1400" dirty="0">
                <a:latin typeface="Consolas"/>
              </a:rPr>
              <a:t>    </a:t>
            </a:r>
            <a:r>
              <a:rPr lang="en-US" sz="1400" dirty="0" smtClean="0">
                <a:latin typeface="Consolas"/>
              </a:rPr>
              <a:t>};</a:t>
            </a:r>
          </a:p>
          <a:p>
            <a:endParaRPr lang="en-US" sz="1400" dirty="0">
              <a:latin typeface="Consolas"/>
            </a:endParaRPr>
          </a:p>
          <a:p>
            <a:r>
              <a:rPr lang="en-US" sz="1400" dirty="0">
                <a:latin typeface="Consolas"/>
              </a:rPr>
              <a:t>	</a:t>
            </a:r>
            <a:r>
              <a:rPr lang="en-US" sz="1400" b="1" dirty="0" err="1" smtClean="0">
                <a:solidFill>
                  <a:srgbClr val="008000"/>
                </a:solidFill>
                <a:latin typeface="Consolas"/>
              </a:rPr>
              <a:t>MainCtrl</a:t>
            </a:r>
            <a:r>
              <a:rPr lang="en-US" sz="1400" dirty="0" smtClean="0">
                <a:latin typeface="Consolas"/>
              </a:rPr>
              <a:t>.</a:t>
            </a:r>
            <a:r>
              <a:rPr lang="it-IT" sz="1400" dirty="0" err="1" smtClean="0">
                <a:solidFill>
                  <a:srgbClr val="BA2121"/>
                </a:solidFill>
                <a:latin typeface="Consolas"/>
              </a:rPr>
              <a:t>prototype</a:t>
            </a:r>
            <a:r>
              <a:rPr lang="en-US" sz="1400" dirty="0" smtClean="0">
                <a:latin typeface="Consolas"/>
              </a:rPr>
              <a:t>.$</a:t>
            </a:r>
            <a:r>
              <a:rPr lang="en-US" sz="1400" dirty="0" err="1">
                <a:latin typeface="Consolas"/>
              </a:rPr>
              <a:t>onInit</a:t>
            </a:r>
            <a:r>
              <a:rPr lang="en-US" sz="1400" dirty="0">
                <a:latin typeface="Consolas"/>
              </a:rPr>
              <a:t> = </a:t>
            </a:r>
            <a:r>
              <a:rPr lang="en-US" sz="1400" b="1" dirty="0" smtClean="0">
                <a:solidFill>
                  <a:srgbClr val="008000"/>
                </a:solidFill>
                <a:latin typeface="Consolas"/>
              </a:rPr>
              <a:t>function() </a:t>
            </a:r>
            <a:r>
              <a:rPr lang="en-US" sz="1400" dirty="0" smtClean="0">
                <a:latin typeface="Consolas"/>
              </a:rPr>
              <a:t>{        </a:t>
            </a:r>
          </a:p>
          <a:p>
            <a:r>
              <a:rPr lang="en-US" sz="1400" dirty="0">
                <a:latin typeface="Consolas"/>
              </a:rPr>
              <a:t>	</a:t>
            </a:r>
            <a:r>
              <a:rPr lang="en-US" sz="1400" dirty="0" smtClean="0">
                <a:latin typeface="Consolas"/>
              </a:rPr>
              <a:t>	</a:t>
            </a:r>
            <a:r>
              <a:rPr lang="en-US" sz="1400" i="1" dirty="0">
                <a:solidFill>
                  <a:srgbClr val="408080"/>
                </a:solidFill>
                <a:latin typeface="Consolas"/>
              </a:rPr>
              <a:t> </a:t>
            </a:r>
            <a:r>
              <a:rPr lang="en-US" sz="1400" i="1" dirty="0" smtClean="0">
                <a:solidFill>
                  <a:srgbClr val="408080"/>
                </a:solidFill>
                <a:latin typeface="Consolas"/>
              </a:rPr>
              <a:t>// Do initialization here</a:t>
            </a:r>
          </a:p>
          <a:p>
            <a:r>
              <a:rPr lang="en-US" sz="1400" dirty="0">
                <a:latin typeface="Consolas"/>
              </a:rPr>
              <a:t>	</a:t>
            </a:r>
            <a:r>
              <a:rPr lang="en-US" sz="1400" dirty="0" smtClean="0">
                <a:latin typeface="Consolas"/>
              </a:rPr>
              <a:t>};    </a:t>
            </a:r>
          </a:p>
          <a:p>
            <a:endParaRPr lang="en-US" sz="1400" dirty="0">
              <a:latin typeface="Consolas"/>
            </a:endParaRPr>
          </a:p>
          <a:p>
            <a:r>
              <a:rPr lang="en-US" sz="1400" dirty="0" smtClean="0">
                <a:latin typeface="Consolas"/>
              </a:rPr>
              <a:t>	</a:t>
            </a:r>
            <a:r>
              <a:rPr lang="en-US" sz="1400" b="1" dirty="0" err="1" smtClean="0">
                <a:solidFill>
                  <a:srgbClr val="008000"/>
                </a:solidFill>
                <a:latin typeface="Consolas"/>
              </a:rPr>
              <a:t>module.exports</a:t>
            </a:r>
            <a:r>
              <a:rPr lang="en-US" sz="1400" dirty="0" smtClean="0">
                <a:latin typeface="Consolas"/>
              </a:rPr>
              <a:t> </a:t>
            </a:r>
            <a:r>
              <a:rPr lang="en-US" sz="1400" dirty="0">
                <a:latin typeface="Consolas"/>
              </a:rPr>
              <a:t>= </a:t>
            </a:r>
            <a:r>
              <a:rPr lang="en-US" sz="1400" dirty="0" err="1">
                <a:latin typeface="Consolas"/>
              </a:rPr>
              <a:t>MainCtrl</a:t>
            </a:r>
            <a:r>
              <a:rPr lang="en-US" sz="1400" dirty="0" smtClean="0">
                <a:latin typeface="Consolas"/>
              </a:rPr>
              <a:t>;</a:t>
            </a:r>
            <a:endParaRPr lang="en-US" sz="1400" dirty="0">
              <a:latin typeface="Consolas"/>
            </a:endParaRPr>
          </a:p>
          <a:p>
            <a:r>
              <a:rPr lang="en-US" sz="1400" dirty="0">
                <a:latin typeface="Consolas"/>
              </a:rPr>
              <a:t>});</a:t>
            </a:r>
          </a:p>
          <a:p>
            <a:endParaRPr lang="en-US" sz="1400" dirty="0">
              <a:latin typeface="Consolas"/>
            </a:endParaRPr>
          </a:p>
        </p:txBody>
      </p:sp>
    </p:spTree>
    <p:extLst>
      <p:ext uri="{BB962C8B-B14F-4D97-AF65-F5344CB8AC3E}">
        <p14:creationId xmlns:p14="http://schemas.microsoft.com/office/powerpoint/2010/main" xmlns="" val="3667394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 – </a:t>
            </a:r>
            <a:r>
              <a:rPr lang="en-US" dirty="0" err="1" smtClean="0"/>
              <a:t>model.js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29</a:t>
            </a:fld>
            <a:endParaRPr lang="en-US" dirty="0"/>
          </a:p>
        </p:txBody>
      </p:sp>
      <p:sp>
        <p:nvSpPr>
          <p:cNvPr id="5" name="TextBox 4"/>
          <p:cNvSpPr txBox="1"/>
          <p:nvPr/>
        </p:nvSpPr>
        <p:spPr>
          <a:xfrm>
            <a:off x="364411" y="1124744"/>
            <a:ext cx="8532812" cy="4893647"/>
          </a:xfrm>
          <a:prstGeom prst="rect">
            <a:avLst/>
          </a:prstGeom>
          <a:noFill/>
        </p:spPr>
        <p:txBody>
          <a:bodyPr wrap="square" rtlCol="0">
            <a:spAutoFit/>
          </a:bodyPr>
          <a:lstStyle/>
          <a:p>
            <a:r>
              <a:rPr lang="en-US" sz="1200" dirty="0">
                <a:latin typeface="Consolas"/>
              </a:rPr>
              <a:t>define(</a:t>
            </a:r>
            <a:r>
              <a:rPr lang="en-US" sz="1200" b="1" dirty="0">
                <a:solidFill>
                  <a:srgbClr val="008F00"/>
                </a:solidFill>
                <a:latin typeface="Consolas"/>
              </a:rPr>
              <a:t>function (require, </a:t>
            </a:r>
            <a:r>
              <a:rPr lang="en-US" sz="1200" b="1" dirty="0" smtClean="0">
                <a:solidFill>
                  <a:srgbClr val="008F00"/>
                </a:solidFill>
                <a:latin typeface="Consolas"/>
              </a:rPr>
              <a:t>exports, module) </a:t>
            </a:r>
            <a:r>
              <a:rPr lang="en-US" sz="1200" b="1" dirty="0">
                <a:solidFill>
                  <a:srgbClr val="008F00"/>
                </a:solidFill>
                <a:latin typeface="Consolas"/>
              </a:rPr>
              <a:t>{</a:t>
            </a:r>
          </a:p>
          <a:p>
            <a:endParaRPr lang="en-US" sz="1200" dirty="0">
              <a:latin typeface="Consolas"/>
            </a:endParaRPr>
          </a:p>
          <a:p>
            <a:r>
              <a:rPr lang="it-IT" sz="1200" dirty="0">
                <a:latin typeface="Consolas"/>
              </a:rPr>
              <a:t>    </a:t>
            </a:r>
            <a:r>
              <a:rPr lang="it-IT" sz="1200" dirty="0" smtClean="0">
                <a:latin typeface="Consolas"/>
              </a:rPr>
              <a:t>	</a:t>
            </a:r>
            <a:r>
              <a:rPr lang="it-IT" sz="1200" dirty="0" smtClean="0">
                <a:solidFill>
                  <a:srgbClr val="BA2121"/>
                </a:solidFill>
                <a:latin typeface="Consolas"/>
              </a:rPr>
              <a:t>'use </a:t>
            </a:r>
            <a:r>
              <a:rPr lang="it-IT" sz="1200" dirty="0" err="1">
                <a:solidFill>
                  <a:srgbClr val="BA2121"/>
                </a:solidFill>
                <a:latin typeface="Consolas"/>
              </a:rPr>
              <a:t>strict</a:t>
            </a:r>
            <a:r>
              <a:rPr lang="it-IT" sz="1200" dirty="0">
                <a:solidFill>
                  <a:srgbClr val="BA2121"/>
                </a:solidFill>
                <a:latin typeface="Consolas"/>
              </a:rPr>
              <a:t>';</a:t>
            </a:r>
          </a:p>
          <a:p>
            <a:endParaRPr lang="it-IT" sz="1200" dirty="0">
              <a:latin typeface="Consolas"/>
            </a:endParaRPr>
          </a:p>
          <a:p>
            <a:r>
              <a:rPr lang="hr-HR" sz="1200" dirty="0">
                <a:latin typeface="Consolas"/>
              </a:rPr>
              <a:t>    </a:t>
            </a:r>
            <a:r>
              <a:rPr lang="hr-HR" sz="1200" dirty="0" smtClean="0">
                <a:latin typeface="Consolas"/>
              </a:rPr>
              <a:t>	</a:t>
            </a:r>
            <a:r>
              <a:rPr lang="mr-IN" sz="1200" i="1" dirty="0" smtClean="0">
                <a:solidFill>
                  <a:srgbClr val="408080"/>
                </a:solidFill>
                <a:latin typeface="Consolas"/>
              </a:rPr>
              <a:t>/**   * </a:t>
            </a:r>
            <a:r>
              <a:rPr lang="mr-IN" sz="1200" i="1" dirty="0">
                <a:solidFill>
                  <a:srgbClr val="408080"/>
                </a:solidFill>
                <a:latin typeface="Consolas"/>
              </a:rPr>
              <a:t>@</a:t>
            </a:r>
            <a:r>
              <a:rPr lang="mr-IN" sz="1200" i="1" dirty="0" err="1">
                <a:solidFill>
                  <a:srgbClr val="408080"/>
                </a:solidFill>
                <a:latin typeface="Consolas"/>
              </a:rPr>
              <a:t>constructor</a:t>
            </a:r>
            <a:r>
              <a:rPr lang="mr-IN" sz="1200" i="1" dirty="0">
                <a:solidFill>
                  <a:srgbClr val="408080"/>
                </a:solidFill>
                <a:latin typeface="Consolas"/>
              </a:rPr>
              <a:t>     </a:t>
            </a:r>
            <a:endParaRPr lang="pt-PT" sz="1200" i="1" dirty="0" smtClean="0">
              <a:solidFill>
                <a:srgbClr val="408080"/>
              </a:solidFill>
              <a:latin typeface="Consolas"/>
            </a:endParaRPr>
          </a:p>
          <a:p>
            <a:r>
              <a:rPr lang="pt-PT" sz="1200" i="1" dirty="0">
                <a:solidFill>
                  <a:srgbClr val="408080"/>
                </a:solidFill>
                <a:latin typeface="Consolas"/>
              </a:rPr>
              <a:t>	</a:t>
            </a:r>
            <a:r>
              <a:rPr lang="pt-PT" sz="1200" i="1" dirty="0" smtClean="0">
                <a:solidFill>
                  <a:srgbClr val="408080"/>
                </a:solidFill>
                <a:latin typeface="Consolas"/>
              </a:rPr>
              <a:t>	</a:t>
            </a:r>
            <a:r>
              <a:rPr lang="mr-IN" sz="1200" i="1" dirty="0" smtClean="0">
                <a:solidFill>
                  <a:srgbClr val="408080"/>
                </a:solidFill>
                <a:latin typeface="Consolas"/>
              </a:rPr>
              <a:t>* </a:t>
            </a:r>
            <a:r>
              <a:rPr lang="mr-IN" sz="1200" i="1" dirty="0">
                <a:solidFill>
                  <a:srgbClr val="408080"/>
                </a:solidFill>
                <a:latin typeface="Consolas"/>
              </a:rPr>
              <a:t>@</a:t>
            </a:r>
            <a:r>
              <a:rPr lang="mr-IN" sz="1200" i="1" dirty="0" err="1">
                <a:solidFill>
                  <a:srgbClr val="408080"/>
                </a:solidFill>
                <a:latin typeface="Consolas"/>
              </a:rPr>
              <a:t>ngInject</a:t>
            </a:r>
            <a:r>
              <a:rPr lang="mr-IN" sz="1200" i="1" dirty="0">
                <a:solidFill>
                  <a:srgbClr val="408080"/>
                </a:solidFill>
                <a:latin typeface="Consolas"/>
              </a:rPr>
              <a:t>     </a:t>
            </a:r>
            <a:endParaRPr lang="pt-PT" sz="1200" i="1" dirty="0" smtClean="0">
              <a:solidFill>
                <a:srgbClr val="408080"/>
              </a:solidFill>
              <a:latin typeface="Consolas"/>
            </a:endParaRPr>
          </a:p>
          <a:p>
            <a:r>
              <a:rPr lang="pt-PT" sz="1200" i="1" dirty="0">
                <a:solidFill>
                  <a:srgbClr val="408080"/>
                </a:solidFill>
                <a:latin typeface="Consolas"/>
              </a:rPr>
              <a:t>	</a:t>
            </a:r>
            <a:r>
              <a:rPr lang="mr-IN" sz="1200" i="1" dirty="0" smtClean="0">
                <a:solidFill>
                  <a:srgbClr val="408080"/>
                </a:solidFill>
                <a:latin typeface="Consolas"/>
              </a:rPr>
              <a:t>*/</a:t>
            </a:r>
            <a:endParaRPr lang="hr-HR" sz="1200" i="1" dirty="0">
              <a:solidFill>
                <a:srgbClr val="408080"/>
              </a:solidFill>
              <a:latin typeface="Consolas"/>
            </a:endParaRPr>
          </a:p>
          <a:p>
            <a:r>
              <a:rPr lang="en-US" sz="1200" dirty="0">
                <a:latin typeface="Consolas"/>
              </a:rPr>
              <a:t> </a:t>
            </a:r>
            <a:r>
              <a:rPr lang="en-US" sz="1200" dirty="0" smtClean="0">
                <a:latin typeface="Consolas"/>
              </a:rPr>
              <a:t>	function </a:t>
            </a:r>
            <a:r>
              <a:rPr lang="it-IT" sz="1200" dirty="0" err="1" smtClean="0">
                <a:solidFill>
                  <a:srgbClr val="BA2121"/>
                </a:solidFill>
                <a:latin typeface="Consolas"/>
              </a:rPr>
              <a:t>WidgetModel</a:t>
            </a:r>
            <a:r>
              <a:rPr lang="en-US" sz="1200" b="1" dirty="0" smtClean="0">
                <a:solidFill>
                  <a:srgbClr val="008F00"/>
                </a:solidFill>
                <a:latin typeface="Consolas"/>
              </a:rPr>
              <a:t>(</a:t>
            </a:r>
            <a:r>
              <a:rPr lang="en-US" sz="1200" b="1" dirty="0" err="1" smtClean="0">
                <a:solidFill>
                  <a:srgbClr val="008F00"/>
                </a:solidFill>
                <a:latin typeface="Consolas"/>
              </a:rPr>
              <a:t>lpWidget</a:t>
            </a:r>
            <a:r>
              <a:rPr lang="en-US" sz="1200" b="1" dirty="0" smtClean="0">
                <a:solidFill>
                  <a:srgbClr val="008F00"/>
                </a:solidFill>
                <a:latin typeface="Consolas"/>
              </a:rPr>
              <a:t>, </a:t>
            </a:r>
            <a:r>
              <a:rPr lang="en-US" sz="1200" b="1" dirty="0" err="1" smtClean="0">
                <a:solidFill>
                  <a:srgbClr val="008F00"/>
                </a:solidFill>
                <a:latin typeface="Consolas"/>
              </a:rPr>
              <a:t>lpCoreUtils</a:t>
            </a:r>
            <a:r>
              <a:rPr lang="en-US" sz="1200" b="1" dirty="0" smtClean="0">
                <a:solidFill>
                  <a:srgbClr val="008F00"/>
                </a:solidFill>
                <a:latin typeface="Consolas"/>
              </a:rPr>
              <a:t>) {</a:t>
            </a:r>
            <a:endParaRPr lang="en-US" sz="1200" b="1" dirty="0">
              <a:solidFill>
                <a:srgbClr val="008F00"/>
              </a:solidFill>
              <a:latin typeface="Consolas"/>
            </a:endParaRPr>
          </a:p>
          <a:p>
            <a:r>
              <a:rPr lang="en-US" sz="1200" dirty="0">
                <a:latin typeface="Consolas"/>
              </a:rPr>
              <a:t> </a:t>
            </a:r>
            <a:r>
              <a:rPr lang="en-US" sz="1200" dirty="0" smtClean="0">
                <a:latin typeface="Consolas"/>
              </a:rPr>
              <a:t>		</a:t>
            </a:r>
            <a:r>
              <a:rPr lang="en-US" sz="1200" dirty="0" err="1" smtClean="0">
                <a:solidFill>
                  <a:srgbClr val="C00000"/>
                </a:solidFill>
                <a:latin typeface="Consolas"/>
              </a:rPr>
              <a:t>var</a:t>
            </a:r>
            <a:r>
              <a:rPr lang="en-US" sz="1200" dirty="0" smtClean="0">
                <a:latin typeface="Consolas"/>
              </a:rPr>
              <a:t> </a:t>
            </a:r>
            <a:r>
              <a:rPr lang="en-US" sz="1200" dirty="0" err="1">
                <a:latin typeface="Consolas"/>
              </a:rPr>
              <a:t>utils</a:t>
            </a:r>
            <a:r>
              <a:rPr lang="en-US" sz="1200" dirty="0">
                <a:latin typeface="Consolas"/>
              </a:rPr>
              <a:t> = </a:t>
            </a:r>
            <a:r>
              <a:rPr lang="en-US" sz="1200" dirty="0" err="1">
                <a:latin typeface="Consolas"/>
              </a:rPr>
              <a:t>lpCoreUtils</a:t>
            </a:r>
            <a:r>
              <a:rPr lang="en-US" sz="1200" dirty="0">
                <a:latin typeface="Consolas"/>
              </a:rPr>
              <a:t>;        </a:t>
            </a:r>
            <a:endParaRPr lang="en-US" sz="1200" dirty="0" smtClean="0">
              <a:latin typeface="Consolas"/>
            </a:endParaRPr>
          </a:p>
          <a:p>
            <a:r>
              <a:rPr lang="en-US" sz="1200" dirty="0">
                <a:latin typeface="Consolas"/>
              </a:rPr>
              <a:t>	</a:t>
            </a:r>
            <a:r>
              <a:rPr lang="en-US" sz="1200" dirty="0" smtClean="0">
                <a:latin typeface="Consolas"/>
              </a:rPr>
              <a:t>	</a:t>
            </a:r>
            <a:r>
              <a:rPr lang="en-US" sz="1200" dirty="0" err="1" smtClean="0">
                <a:solidFill>
                  <a:srgbClr val="C00000"/>
                </a:solidFill>
                <a:latin typeface="Consolas"/>
              </a:rPr>
              <a:t>var</a:t>
            </a:r>
            <a:r>
              <a:rPr lang="en-US" sz="1200" dirty="0" smtClean="0">
                <a:latin typeface="Consolas"/>
              </a:rPr>
              <a:t> </a:t>
            </a:r>
            <a:r>
              <a:rPr lang="en-US" sz="1200" dirty="0">
                <a:latin typeface="Consolas"/>
              </a:rPr>
              <a:t>state = {  </a:t>
            </a:r>
            <a:endParaRPr lang="en-US" sz="1200" dirty="0" smtClean="0">
              <a:latin typeface="Consolas"/>
            </a:endParaRPr>
          </a:p>
          <a:p>
            <a:r>
              <a:rPr lang="en-US" sz="1200" dirty="0">
                <a:latin typeface="Consolas"/>
              </a:rPr>
              <a:t>	</a:t>
            </a:r>
            <a:r>
              <a:rPr lang="en-US" sz="1200" dirty="0" smtClean="0">
                <a:latin typeface="Consolas"/>
              </a:rPr>
              <a:t>         title</a:t>
            </a:r>
            <a:r>
              <a:rPr lang="en-US" sz="1200" dirty="0">
                <a:latin typeface="Consolas"/>
              </a:rPr>
              <a:t>: </a:t>
            </a:r>
            <a:r>
              <a:rPr lang="en-US" sz="1200" dirty="0" err="1">
                <a:solidFill>
                  <a:srgbClr val="C00000"/>
                </a:solidFill>
                <a:latin typeface="Consolas"/>
              </a:rPr>
              <a:t>lpWidget</a:t>
            </a:r>
            <a:r>
              <a:rPr lang="en-US" sz="1200" dirty="0" err="1">
                <a:latin typeface="Consolas"/>
              </a:rPr>
              <a:t>.getPreference</a:t>
            </a:r>
            <a:r>
              <a:rPr lang="en-US" sz="1200" dirty="0">
                <a:latin typeface="Consolas"/>
              </a:rPr>
              <a:t>(</a:t>
            </a:r>
            <a:r>
              <a:rPr lang="en-US" sz="1200" dirty="0">
                <a:solidFill>
                  <a:srgbClr val="008F00"/>
                </a:solidFill>
                <a:latin typeface="Consolas"/>
              </a:rPr>
              <a:t>'title</a:t>
            </a:r>
            <a:r>
              <a:rPr lang="en-US" sz="1200" dirty="0" smtClean="0">
                <a:solidFill>
                  <a:srgbClr val="008F00"/>
                </a:solidFill>
                <a:latin typeface="Consolas"/>
              </a:rPr>
              <a:t>'</a:t>
            </a:r>
            <a:r>
              <a:rPr lang="en-US" sz="1200" dirty="0" smtClean="0">
                <a:latin typeface="Consolas"/>
              </a:rPr>
              <a:t>),</a:t>
            </a:r>
          </a:p>
          <a:p>
            <a:r>
              <a:rPr lang="en-US" sz="1200" dirty="0">
                <a:latin typeface="Consolas"/>
              </a:rPr>
              <a:t>	</a:t>
            </a:r>
            <a:r>
              <a:rPr lang="en-US" sz="1200" dirty="0" smtClean="0">
                <a:latin typeface="Consolas"/>
              </a:rPr>
              <a:t>         icon: </a:t>
            </a:r>
            <a:r>
              <a:rPr lang="en-US" sz="1200" dirty="0" err="1" smtClean="0">
                <a:solidFill>
                  <a:srgbClr val="C00000"/>
                </a:solidFill>
                <a:latin typeface="Consolas"/>
              </a:rPr>
              <a:t>utils</a:t>
            </a:r>
            <a:r>
              <a:rPr lang="en-US" sz="1200" dirty="0" err="1" smtClean="0">
                <a:latin typeface="Consolas"/>
              </a:rPr>
              <a:t>.resolvePortalPlaceholders</a:t>
            </a:r>
            <a:r>
              <a:rPr lang="en-US" sz="1200" dirty="0" smtClean="0">
                <a:latin typeface="Consolas"/>
              </a:rPr>
              <a:t>(</a:t>
            </a:r>
            <a:r>
              <a:rPr lang="en-US" sz="1200" dirty="0" err="1" smtClean="0">
                <a:solidFill>
                  <a:srgbClr val="C00000"/>
                </a:solidFill>
                <a:latin typeface="Consolas"/>
              </a:rPr>
              <a:t>lpWidget</a:t>
            </a:r>
            <a:r>
              <a:rPr lang="en-US" sz="1200" dirty="0" err="1" smtClean="0">
                <a:latin typeface="Consolas"/>
              </a:rPr>
              <a:t>.getPreference</a:t>
            </a:r>
            <a:r>
              <a:rPr lang="en-US" sz="1200" dirty="0">
                <a:latin typeface="Consolas"/>
              </a:rPr>
              <a:t>(</a:t>
            </a:r>
            <a:r>
              <a:rPr lang="en-US" sz="1200" dirty="0">
                <a:solidFill>
                  <a:srgbClr val="008F00"/>
                </a:solidFill>
                <a:latin typeface="Consolas"/>
              </a:rPr>
              <a:t>'</a:t>
            </a:r>
            <a:r>
              <a:rPr lang="en-US" sz="1200" dirty="0" err="1">
                <a:solidFill>
                  <a:srgbClr val="008F00"/>
                </a:solidFill>
                <a:latin typeface="Consolas"/>
              </a:rPr>
              <a:t>thumbnailUrl</a:t>
            </a:r>
            <a:r>
              <a:rPr lang="en-US" sz="1200" dirty="0">
                <a:solidFill>
                  <a:srgbClr val="008F00"/>
                </a:solidFill>
                <a:latin typeface="Consolas"/>
              </a:rPr>
              <a:t>'</a:t>
            </a:r>
            <a:r>
              <a:rPr lang="en-US" sz="1200" dirty="0">
                <a:latin typeface="Consolas"/>
              </a:rPr>
              <a:t>))        </a:t>
            </a:r>
            <a:r>
              <a:rPr lang="en-US" sz="1200" dirty="0" smtClean="0">
                <a:latin typeface="Consolas"/>
              </a:rPr>
              <a:t>		};</a:t>
            </a:r>
          </a:p>
          <a:p>
            <a:r>
              <a:rPr lang="en-US" sz="1200" i="1" dirty="0">
                <a:solidFill>
                  <a:srgbClr val="408080"/>
                </a:solidFill>
                <a:latin typeface="Consolas"/>
              </a:rPr>
              <a:t>	</a:t>
            </a:r>
            <a:r>
              <a:rPr lang="en-US" sz="1200" i="1" dirty="0" smtClean="0">
                <a:solidFill>
                  <a:srgbClr val="408080"/>
                </a:solidFill>
                <a:latin typeface="Consolas"/>
              </a:rPr>
              <a:t>	</a:t>
            </a:r>
          </a:p>
          <a:p>
            <a:r>
              <a:rPr lang="en-US" sz="1200" dirty="0">
                <a:solidFill>
                  <a:srgbClr val="408080"/>
                </a:solidFill>
                <a:latin typeface="Consolas"/>
              </a:rPr>
              <a:t>	</a:t>
            </a:r>
            <a:r>
              <a:rPr lang="en-US" sz="1200" dirty="0" smtClean="0">
                <a:solidFill>
                  <a:srgbClr val="408080"/>
                </a:solidFill>
                <a:latin typeface="Consolas"/>
              </a:rPr>
              <a:t>	</a:t>
            </a:r>
            <a:r>
              <a:rPr lang="en-US" sz="1200" dirty="0" err="1" smtClean="0">
                <a:solidFill>
                  <a:srgbClr val="C00000"/>
                </a:solidFill>
                <a:latin typeface="Consolas"/>
              </a:rPr>
              <a:t>var</a:t>
            </a:r>
            <a:r>
              <a:rPr lang="en-US" sz="1200" dirty="0" smtClean="0">
                <a:solidFill>
                  <a:srgbClr val="408080"/>
                </a:solidFill>
                <a:latin typeface="Consolas"/>
              </a:rPr>
              <a:t> </a:t>
            </a:r>
            <a:r>
              <a:rPr lang="en-US" sz="1200" dirty="0" smtClean="0">
                <a:latin typeface="Consolas"/>
              </a:rPr>
              <a:t>model = {};</a:t>
            </a:r>
            <a:endParaRPr lang="en-US" sz="1200" dirty="0">
              <a:latin typeface="Consolas"/>
            </a:endParaRPr>
          </a:p>
          <a:p>
            <a:endParaRPr lang="en-US" sz="1200" dirty="0">
              <a:latin typeface="Consolas"/>
            </a:endParaRPr>
          </a:p>
          <a:p>
            <a:r>
              <a:rPr lang="en-US" sz="1200" dirty="0">
                <a:latin typeface="Consolas"/>
              </a:rPr>
              <a:t>	</a:t>
            </a:r>
            <a:r>
              <a:rPr lang="en-US" sz="1200" dirty="0" smtClean="0">
                <a:latin typeface="Consolas"/>
              </a:rPr>
              <a:t>	</a:t>
            </a:r>
            <a:r>
              <a:rPr lang="en-US" sz="1200" b="1" dirty="0" smtClean="0">
                <a:solidFill>
                  <a:srgbClr val="008F00"/>
                </a:solidFill>
                <a:latin typeface="Consolas"/>
              </a:rPr>
              <a:t>model</a:t>
            </a:r>
            <a:r>
              <a:rPr lang="en-US" sz="1200" dirty="0" smtClean="0">
                <a:latin typeface="Consolas"/>
              </a:rPr>
              <a:t>.</a:t>
            </a:r>
            <a:r>
              <a:rPr lang="it-IT" sz="1200" dirty="0" err="1" smtClean="0">
                <a:solidFill>
                  <a:srgbClr val="BA2121"/>
                </a:solidFill>
                <a:latin typeface="Consolas"/>
              </a:rPr>
              <a:t>getState</a:t>
            </a:r>
            <a:r>
              <a:rPr lang="it-IT" sz="1200" dirty="0" smtClean="0">
                <a:solidFill>
                  <a:srgbClr val="BA2121"/>
                </a:solidFill>
                <a:latin typeface="Consolas"/>
              </a:rPr>
              <a:t> </a:t>
            </a:r>
            <a:r>
              <a:rPr lang="en-US" sz="1200" dirty="0" smtClean="0">
                <a:latin typeface="Consolas"/>
              </a:rPr>
              <a:t>= function</a:t>
            </a:r>
            <a:r>
              <a:rPr lang="en-US" sz="1200" b="1" dirty="0" smtClean="0">
                <a:solidFill>
                  <a:srgbClr val="008000"/>
                </a:solidFill>
                <a:latin typeface="Consolas"/>
              </a:rPr>
              <a:t> </a:t>
            </a:r>
            <a:r>
              <a:rPr lang="it-IT" sz="1200" dirty="0" err="1">
                <a:solidFill>
                  <a:srgbClr val="BA2121"/>
                </a:solidFill>
                <a:latin typeface="Consolas"/>
              </a:rPr>
              <a:t>getState</a:t>
            </a:r>
            <a:r>
              <a:rPr lang="en-US" sz="1200" b="1" dirty="0" smtClean="0">
                <a:solidFill>
                  <a:srgbClr val="008F00"/>
                </a:solidFill>
                <a:latin typeface="Consolas"/>
              </a:rPr>
              <a:t>()</a:t>
            </a:r>
            <a:r>
              <a:rPr lang="en-US" sz="1200" b="1" dirty="0" smtClean="0">
                <a:solidFill>
                  <a:srgbClr val="008000"/>
                </a:solidFill>
                <a:latin typeface="Consolas"/>
              </a:rPr>
              <a:t> </a:t>
            </a:r>
            <a:r>
              <a:rPr lang="en-US" sz="1200" dirty="0" smtClean="0">
                <a:latin typeface="Consolas"/>
              </a:rPr>
              <a:t>{        </a:t>
            </a:r>
          </a:p>
          <a:p>
            <a:r>
              <a:rPr lang="en-US" sz="1200" i="1" dirty="0">
                <a:solidFill>
                  <a:srgbClr val="408080"/>
                </a:solidFill>
                <a:latin typeface="Consolas"/>
              </a:rPr>
              <a:t>	</a:t>
            </a:r>
            <a:r>
              <a:rPr lang="en-US" sz="1200" i="1" dirty="0" smtClean="0">
                <a:solidFill>
                  <a:srgbClr val="408080"/>
                </a:solidFill>
                <a:latin typeface="Consolas"/>
              </a:rPr>
              <a:t>		</a:t>
            </a:r>
            <a:r>
              <a:rPr lang="en-US" sz="1200" dirty="0" smtClean="0">
                <a:solidFill>
                  <a:srgbClr val="408080"/>
                </a:solidFill>
                <a:latin typeface="Consolas"/>
              </a:rPr>
              <a:t>return </a:t>
            </a:r>
            <a:r>
              <a:rPr lang="en-US" sz="1200" dirty="0" smtClean="0">
                <a:latin typeface="Consolas"/>
              </a:rPr>
              <a:t>state;</a:t>
            </a:r>
          </a:p>
          <a:p>
            <a:r>
              <a:rPr lang="en-US" sz="1200" dirty="0">
                <a:latin typeface="Consolas"/>
              </a:rPr>
              <a:t>	</a:t>
            </a:r>
            <a:r>
              <a:rPr lang="en-US" sz="1200" dirty="0" smtClean="0">
                <a:latin typeface="Consolas"/>
              </a:rPr>
              <a:t>	};    </a:t>
            </a:r>
          </a:p>
          <a:p>
            <a:endParaRPr lang="en-US" sz="1200" dirty="0" smtClean="0">
              <a:latin typeface="Consolas"/>
            </a:endParaRPr>
          </a:p>
          <a:p>
            <a:r>
              <a:rPr lang="en-US" sz="1200" dirty="0">
                <a:latin typeface="Consolas"/>
              </a:rPr>
              <a:t>	</a:t>
            </a:r>
            <a:r>
              <a:rPr lang="en-US" sz="1200" dirty="0" smtClean="0">
                <a:latin typeface="Consolas"/>
              </a:rPr>
              <a:t>	</a:t>
            </a:r>
            <a:r>
              <a:rPr lang="en-US" sz="1200" dirty="0" smtClean="0">
                <a:solidFill>
                  <a:srgbClr val="408080"/>
                </a:solidFill>
                <a:latin typeface="Consolas"/>
              </a:rPr>
              <a:t>return </a:t>
            </a:r>
            <a:r>
              <a:rPr lang="en-US" sz="1200" dirty="0" smtClean="0">
                <a:latin typeface="Consolas"/>
              </a:rPr>
              <a:t>model;</a:t>
            </a:r>
            <a:endParaRPr lang="en-US" sz="1200" dirty="0">
              <a:latin typeface="Consolas"/>
            </a:endParaRPr>
          </a:p>
          <a:p>
            <a:r>
              <a:rPr lang="en-US" sz="1200" dirty="0">
                <a:latin typeface="Consolas"/>
              </a:rPr>
              <a:t>	</a:t>
            </a:r>
            <a:r>
              <a:rPr lang="en-US" sz="1200" dirty="0" smtClean="0">
                <a:latin typeface="Consolas"/>
              </a:rPr>
              <a:t>}</a:t>
            </a:r>
          </a:p>
          <a:p>
            <a:endParaRPr lang="en-US" sz="1200" dirty="0">
              <a:latin typeface="Consolas"/>
            </a:endParaRPr>
          </a:p>
          <a:p>
            <a:r>
              <a:rPr lang="en-US" sz="1200" dirty="0" smtClean="0">
                <a:latin typeface="Consolas"/>
              </a:rPr>
              <a:t>	</a:t>
            </a:r>
            <a:r>
              <a:rPr lang="en-US" sz="1200" b="1" dirty="0" err="1" smtClean="0">
                <a:solidFill>
                  <a:srgbClr val="008F00"/>
                </a:solidFill>
                <a:latin typeface="Consolas"/>
              </a:rPr>
              <a:t>module.exports</a:t>
            </a:r>
            <a:r>
              <a:rPr lang="en-US" sz="1200" dirty="0" smtClean="0">
                <a:latin typeface="Consolas"/>
              </a:rPr>
              <a:t> </a:t>
            </a:r>
            <a:r>
              <a:rPr lang="en-US" sz="1200" dirty="0">
                <a:latin typeface="Consolas"/>
              </a:rPr>
              <a:t>= </a:t>
            </a:r>
            <a:r>
              <a:rPr lang="it-IT" sz="1200" dirty="0" err="1">
                <a:latin typeface="Consolas"/>
              </a:rPr>
              <a:t>WidgetModel</a:t>
            </a:r>
            <a:r>
              <a:rPr lang="en-US" sz="1200" dirty="0" smtClean="0">
                <a:latin typeface="Consolas"/>
              </a:rPr>
              <a:t>;</a:t>
            </a:r>
            <a:endParaRPr lang="en-US" sz="1200" dirty="0">
              <a:latin typeface="Consolas"/>
            </a:endParaRPr>
          </a:p>
          <a:p>
            <a:r>
              <a:rPr lang="en-US" sz="1200" dirty="0">
                <a:latin typeface="Consolas"/>
              </a:rPr>
              <a:t>});</a:t>
            </a:r>
          </a:p>
          <a:p>
            <a:endParaRPr lang="en-US" sz="1200" dirty="0">
              <a:latin typeface="Consolas"/>
            </a:endParaRPr>
          </a:p>
        </p:txBody>
      </p:sp>
    </p:spTree>
    <p:extLst>
      <p:ext uri="{BB962C8B-B14F-4D97-AF65-F5344CB8AC3E}">
        <p14:creationId xmlns:p14="http://schemas.microsoft.com/office/powerpoint/2010/main" xmlns="" val="1654931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Objectives</a:t>
            </a:r>
            <a:endParaRPr lang="en-GB"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3</a:t>
            </a:fld>
            <a:endParaRPr lang="en-US" dirty="0"/>
          </a:p>
        </p:txBody>
      </p:sp>
      <p:sp>
        <p:nvSpPr>
          <p:cNvPr id="4" name="Text Placeholder 3"/>
          <p:cNvSpPr>
            <a:spLocks noGrp="1"/>
          </p:cNvSpPr>
          <p:nvPr>
            <p:ph type="body" sz="quarter" idx="14"/>
          </p:nvPr>
        </p:nvSpPr>
        <p:spPr/>
        <p:txBody>
          <a:bodyPr/>
          <a:lstStyle/>
          <a:p>
            <a:r>
              <a:rPr lang="en-US" dirty="0" smtClean="0"/>
              <a:t>Understanding widgets</a:t>
            </a:r>
          </a:p>
          <a:p>
            <a:r>
              <a:rPr lang="en-US" dirty="0" smtClean="0"/>
              <a:t>Learn how to develop a widget</a:t>
            </a:r>
            <a:endParaRPr lang="en-GB" dirty="0" smtClean="0"/>
          </a:p>
          <a:p>
            <a:r>
              <a:rPr lang="en-US" dirty="0" smtClean="0"/>
              <a:t>Best Practices</a:t>
            </a:r>
          </a:p>
          <a:p>
            <a:r>
              <a:rPr lang="en-US" dirty="0" smtClean="0"/>
              <a:t>Backbase coding standards</a:t>
            </a:r>
          </a:p>
        </p:txBody>
      </p:sp>
    </p:spTree>
    <p:extLst>
      <p:ext uri="{BB962C8B-B14F-4D97-AF65-F5344CB8AC3E}">
        <p14:creationId xmlns:p14="http://schemas.microsoft.com/office/powerpoint/2010/main" xmlns="" val="2080326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Widget Functionality</a:t>
            </a:r>
            <a:endParaRPr lang="en-GB" dirty="0"/>
          </a:p>
          <a:p>
            <a:endParaRPr lang="en-US" dirty="0"/>
          </a:p>
        </p:txBody>
      </p:sp>
      <p:sp>
        <p:nvSpPr>
          <p:cNvPr id="7" name="Content Placeholder 6"/>
          <p:cNvSpPr>
            <a:spLocks noGrp="1"/>
          </p:cNvSpPr>
          <p:nvPr>
            <p:ph sz="quarter" idx="14"/>
          </p:nvPr>
        </p:nvSpPr>
        <p:spPr/>
        <p:txBody>
          <a:bodyPr/>
          <a:lstStyle/>
          <a:p>
            <a:pPr marL="171450" indent="-171450">
              <a:buFont typeface="Arial" panose="020B0604020202020204" pitchFamily="34" charset="0"/>
              <a:buChar char="•"/>
            </a:pPr>
            <a:r>
              <a:rPr lang="en-GB" dirty="0"/>
              <a:t>Begin your module with "use </a:t>
            </a:r>
            <a:r>
              <a:rPr lang="en-GB" dirty="0" smtClean="0"/>
              <a:t>strict“.</a:t>
            </a:r>
            <a:endParaRPr lang="en-GB" dirty="0"/>
          </a:p>
          <a:p>
            <a:pPr marL="171450" indent="-171450">
              <a:buFont typeface="Arial" panose="020B0604020202020204" pitchFamily="34" charset="0"/>
              <a:buChar char="•"/>
            </a:pPr>
            <a:r>
              <a:rPr lang="en-GB" dirty="0" smtClean="0"/>
              <a:t>Do not manipulate the DOM in your controller, use directives.</a:t>
            </a:r>
          </a:p>
          <a:p>
            <a:pPr marL="171450" indent="-171450">
              <a:buFont typeface="Arial" panose="020B0604020202020204" pitchFamily="34" charset="0"/>
              <a:buChar char="•"/>
            </a:pPr>
            <a:r>
              <a:rPr lang="en-GB" dirty="0" smtClean="0"/>
              <a:t>Always work in isolated $scope in directives</a:t>
            </a:r>
          </a:p>
          <a:p>
            <a:pPr marL="171450" indent="-171450">
              <a:buFont typeface="Arial" panose="020B0604020202020204" pitchFamily="34" charset="0"/>
              <a:buChar char="•"/>
            </a:pPr>
            <a:r>
              <a:rPr lang="en-GB" dirty="0" smtClean="0"/>
              <a:t>Avoid $scope variables and $scope watchers (use “controller as” instead), for performance reasons</a:t>
            </a:r>
          </a:p>
          <a:p>
            <a:pPr marL="171450" indent="-171450">
              <a:buFont typeface="Arial" panose="020B0604020202020204" pitchFamily="34" charset="0"/>
              <a:buChar char="•"/>
            </a:pPr>
            <a:r>
              <a:rPr lang="en-GB" dirty="0" smtClean="0"/>
              <a:t>Only put business logic in your controllers; if you need to access some API data, create a Launchpad module for it (Angular Service)</a:t>
            </a:r>
            <a:endParaRPr lang="en-GB"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30</a:t>
            </a:fld>
            <a:endParaRPr lang="en-US" dirty="0"/>
          </a:p>
        </p:txBody>
      </p:sp>
    </p:spTree>
    <p:extLst>
      <p:ext uri="{BB962C8B-B14F-4D97-AF65-F5344CB8AC3E}">
        <p14:creationId xmlns:p14="http://schemas.microsoft.com/office/powerpoint/2010/main" xmlns="" val="265862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31</a:t>
            </a:fld>
            <a:endParaRPr lang="en-US" dirty="0"/>
          </a:p>
        </p:txBody>
      </p:sp>
      <p:sp>
        <p:nvSpPr>
          <p:cNvPr id="6" name="TextBox 5"/>
          <p:cNvSpPr txBox="1"/>
          <p:nvPr/>
        </p:nvSpPr>
        <p:spPr>
          <a:xfrm>
            <a:off x="395536" y="1548656"/>
            <a:ext cx="8352928" cy="4616648"/>
          </a:xfrm>
          <a:prstGeom prst="rect">
            <a:avLst/>
          </a:prstGeom>
          <a:noFill/>
        </p:spPr>
        <p:txBody>
          <a:bodyPr wrap="square" rtlCol="0">
            <a:spAutoFit/>
          </a:bodyPr>
          <a:lstStyle/>
          <a:p>
            <a:r>
              <a:rPr lang="en-US" sz="1400" dirty="0" smtClean="0">
                <a:solidFill>
                  <a:srgbClr val="BC7A00"/>
                </a:solidFill>
                <a:latin typeface="Consolas"/>
              </a:rPr>
              <a:t>&lt;!DOCTYPE html&gt;</a:t>
            </a:r>
          </a:p>
          <a:p>
            <a:r>
              <a:rPr lang="en-US" sz="1400" b="1" dirty="0" smtClean="0">
                <a:solidFill>
                  <a:srgbClr val="008000"/>
                </a:solidFill>
                <a:latin typeface="Consolas"/>
              </a:rPr>
              <a:t>&lt;html </a:t>
            </a:r>
            <a:r>
              <a:rPr lang="en-US" sz="1400" b="1" dirty="0" err="1" smtClean="0">
                <a:solidFill>
                  <a:srgbClr val="7D9029"/>
                </a:solidFill>
                <a:latin typeface="Consolas"/>
              </a:rPr>
              <a:t>xmlns</a:t>
            </a:r>
            <a:r>
              <a:rPr lang="en-US" sz="1400" b="1" dirty="0" smtClean="0">
                <a:solidFill>
                  <a:srgbClr val="7D9029"/>
                </a:solidFill>
                <a:latin typeface="Consolas"/>
              </a:rPr>
              <a:t>=</a:t>
            </a:r>
            <a:r>
              <a:rPr lang="en-US" sz="1400" b="1" dirty="0" smtClean="0">
                <a:solidFill>
                  <a:srgbClr val="BA2121"/>
                </a:solidFill>
                <a:latin typeface="Consolas"/>
                <a:hlinkClick r:id="rId3"/>
              </a:rPr>
              <a:t>http://www.w3.org/1999/xhtml</a:t>
            </a:r>
            <a:endParaRPr lang="en-US" sz="1400" b="1" dirty="0" smtClean="0">
              <a:solidFill>
                <a:srgbClr val="BA2121"/>
              </a:solidFill>
              <a:latin typeface="Consolas"/>
            </a:endParaRPr>
          </a:p>
          <a:p>
            <a:r>
              <a:rPr lang="en-US" sz="1400" b="1" dirty="0" smtClean="0">
                <a:solidFill>
                  <a:srgbClr val="7D9029"/>
                </a:solidFill>
                <a:latin typeface="Consolas"/>
              </a:rPr>
              <a:t>    </a:t>
            </a:r>
            <a:r>
              <a:rPr lang="en-US" sz="1400" b="1" dirty="0" err="1" smtClean="0">
                <a:solidFill>
                  <a:srgbClr val="7D9029"/>
                </a:solidFill>
                <a:latin typeface="Consolas"/>
              </a:rPr>
              <a:t>xmlns:g</a:t>
            </a:r>
            <a:r>
              <a:rPr lang="en-US" sz="1400" b="1" dirty="0" smtClean="0">
                <a:solidFill>
                  <a:srgbClr val="7D9029"/>
                </a:solidFill>
                <a:latin typeface="Consolas"/>
              </a:rPr>
              <a:t>=</a:t>
            </a:r>
            <a:r>
              <a:rPr lang="en-US" sz="1400" b="1" dirty="0" smtClean="0">
                <a:solidFill>
                  <a:srgbClr val="BA2121"/>
                </a:solidFill>
                <a:latin typeface="Consolas"/>
              </a:rPr>
              <a:t>"http://</a:t>
            </a:r>
            <a:r>
              <a:rPr lang="en-US" sz="1400" b="1" dirty="0" err="1" smtClean="0">
                <a:solidFill>
                  <a:srgbClr val="BA2121"/>
                </a:solidFill>
                <a:latin typeface="Consolas"/>
              </a:rPr>
              <a:t>www.backbase.com</a:t>
            </a:r>
            <a:r>
              <a:rPr lang="en-US" sz="1400" b="1" dirty="0" smtClean="0">
                <a:solidFill>
                  <a:srgbClr val="BA2121"/>
                </a:solidFill>
                <a:latin typeface="Consolas"/>
              </a:rPr>
              <a:t>/2008/gadget" </a:t>
            </a:r>
            <a:r>
              <a:rPr lang="en-US" sz="1400" b="1" dirty="0" err="1" smtClean="0">
                <a:solidFill>
                  <a:srgbClr val="7D9029"/>
                </a:solidFill>
                <a:latin typeface="Consolas"/>
              </a:rPr>
              <a:t>xml:lang</a:t>
            </a:r>
            <a:r>
              <a:rPr lang="en-US" sz="1400" b="1" dirty="0" smtClean="0">
                <a:solidFill>
                  <a:srgbClr val="7D9029"/>
                </a:solidFill>
                <a:latin typeface="Consolas"/>
              </a:rPr>
              <a:t>=</a:t>
            </a:r>
            <a:r>
              <a:rPr lang="en-US" sz="1400" b="1" dirty="0" smtClean="0">
                <a:solidFill>
                  <a:srgbClr val="BA2121"/>
                </a:solidFill>
                <a:latin typeface="Consolas"/>
              </a:rPr>
              <a:t>"en"</a:t>
            </a:r>
            <a:r>
              <a:rPr lang="en-US" sz="1400" b="1" dirty="0" smtClean="0">
                <a:solidFill>
                  <a:srgbClr val="008000"/>
                </a:solidFill>
                <a:latin typeface="Consolas"/>
              </a:rPr>
              <a:t>&gt;</a:t>
            </a:r>
          </a:p>
          <a:p>
            <a:r>
              <a:rPr lang="en-US" sz="1400" b="1" dirty="0" smtClean="0">
                <a:solidFill>
                  <a:srgbClr val="008000"/>
                </a:solidFill>
                <a:latin typeface="Consolas"/>
              </a:rPr>
              <a:t>&lt;head&gt;</a:t>
            </a:r>
          </a:p>
          <a:p>
            <a:r>
              <a:rPr lang="en-US" sz="1400" dirty="0" smtClean="0">
                <a:latin typeface="Consolas"/>
              </a:rPr>
              <a:t>    </a:t>
            </a:r>
            <a:r>
              <a:rPr lang="en-US" sz="1400" b="1" dirty="0" smtClean="0">
                <a:solidFill>
                  <a:srgbClr val="008000"/>
                </a:solidFill>
                <a:latin typeface="Consolas"/>
              </a:rPr>
              <a:t>&lt;meta </a:t>
            </a:r>
            <a:r>
              <a:rPr lang="en-US" sz="1400" b="1" dirty="0" smtClean="0">
                <a:solidFill>
                  <a:srgbClr val="7D9029"/>
                </a:solidFill>
                <a:latin typeface="Consolas"/>
              </a:rPr>
              <a:t>http-</a:t>
            </a:r>
            <a:r>
              <a:rPr lang="en-US" sz="1400" b="1" dirty="0" err="1" smtClean="0">
                <a:solidFill>
                  <a:srgbClr val="7D9029"/>
                </a:solidFill>
                <a:latin typeface="Consolas"/>
              </a:rPr>
              <a:t>equiv</a:t>
            </a:r>
            <a:r>
              <a:rPr lang="en-US" sz="1400" b="1" dirty="0" smtClean="0">
                <a:solidFill>
                  <a:srgbClr val="7D9029"/>
                </a:solidFill>
                <a:latin typeface="Consolas"/>
              </a:rPr>
              <a:t>=</a:t>
            </a:r>
            <a:r>
              <a:rPr lang="en-US" sz="1400" b="1" dirty="0" smtClean="0">
                <a:solidFill>
                  <a:srgbClr val="BA2121"/>
                </a:solidFill>
                <a:latin typeface="Consolas"/>
              </a:rPr>
              <a:t>"Content-Type" </a:t>
            </a:r>
            <a:r>
              <a:rPr lang="en-US" sz="1400" b="1" dirty="0" smtClean="0">
                <a:solidFill>
                  <a:srgbClr val="7D9029"/>
                </a:solidFill>
                <a:latin typeface="Consolas"/>
              </a:rPr>
              <a:t>content=</a:t>
            </a:r>
            <a:r>
              <a:rPr lang="en-US" sz="1400" b="1" dirty="0" smtClean="0">
                <a:solidFill>
                  <a:srgbClr val="BA2121"/>
                </a:solidFill>
                <a:latin typeface="Consolas"/>
              </a:rPr>
              <a:t>"text/xml; charset=UTF-8"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&lt;link </a:t>
            </a:r>
            <a:r>
              <a:rPr lang="en-US" sz="1400" b="1" dirty="0" err="1" smtClean="0">
                <a:solidFill>
                  <a:srgbClr val="7D9029"/>
                </a:solidFill>
                <a:latin typeface="Consolas"/>
              </a:rPr>
              <a:t>rel</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stylesheet</a:t>
            </a:r>
            <a:r>
              <a:rPr lang="en-US" sz="1400" b="1" dirty="0" smtClean="0">
                <a:solidFill>
                  <a:srgbClr val="BA2121"/>
                </a:solidFill>
                <a:latin typeface="Consolas"/>
              </a:rPr>
              <a:t>" </a:t>
            </a:r>
            <a:r>
              <a:rPr lang="en-US" sz="1400" b="1" dirty="0" err="1" smtClean="0">
                <a:solidFill>
                  <a:srgbClr val="7D9029"/>
                </a:solidFill>
                <a:latin typeface="Consolas"/>
              </a:rPr>
              <a:t>href</a:t>
            </a:r>
            <a:r>
              <a:rPr lang="en-US" sz="1400" b="1" dirty="0" smtClean="0">
                <a:solidFill>
                  <a:srgbClr val="7D9029"/>
                </a:solidFill>
                <a:latin typeface="Consolas"/>
              </a:rPr>
              <a:t>=</a:t>
            </a:r>
            <a:r>
              <a:rPr lang="en-US" sz="1400" b="1" dirty="0" smtClean="0">
                <a:solidFill>
                  <a:srgbClr val="BA2121"/>
                </a:solidFill>
                <a:latin typeface="Consolas"/>
              </a:rPr>
              <a:t>"styles/</a:t>
            </a:r>
            <a:r>
              <a:rPr lang="en-US" sz="1400" b="1" dirty="0" err="1" smtClean="0">
                <a:solidFill>
                  <a:srgbClr val="BA2121"/>
                </a:solidFill>
                <a:latin typeface="Consolas"/>
              </a:rPr>
              <a:t>base.css</a:t>
            </a:r>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a:t>
            </a:r>
            <a:r>
              <a:rPr lang="en-US" sz="1400" b="1" dirty="0" err="1" smtClean="0">
                <a:solidFill>
                  <a:srgbClr val="BA2121"/>
                </a:solidFill>
                <a:latin typeface="Consolas"/>
              </a:rPr>
              <a:t>css</a:t>
            </a:r>
            <a:r>
              <a:rPr lang="en-US" sz="1400" b="1" dirty="0" smtClean="0">
                <a:solidFill>
                  <a:srgbClr val="BA2121"/>
                </a:solidFill>
                <a:latin typeface="Consolas"/>
              </a:rPr>
              <a:t>" </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a:t>
            </a:r>
            <a:r>
              <a:rPr lang="en-US" sz="1400" b="1" dirty="0" smtClean="0">
                <a:solidFill>
                  <a:srgbClr val="008000"/>
                </a:solidFill>
                <a:latin typeface="Consolas"/>
              </a:rPr>
              <a:t> </a:t>
            </a:r>
            <a:r>
              <a:rPr lang="en-US" sz="1400" b="1" dirty="0" smtClean="0">
                <a:solidFill>
                  <a:srgbClr val="7D9029"/>
                </a:solidFill>
                <a:latin typeface="Consolas"/>
              </a:rPr>
              <a:t>name=</a:t>
            </a:r>
            <a:r>
              <a:rPr lang="en-US" sz="1400" b="1" dirty="0" smtClean="0">
                <a:solidFill>
                  <a:srgbClr val="BA2121"/>
                </a:solidFill>
                <a:latin typeface="Consolas"/>
              </a:rPr>
              <a:t>"limit" </a:t>
            </a:r>
            <a:r>
              <a:rPr lang="en-US" sz="1400" b="1" dirty="0" smtClean="0">
                <a:solidFill>
                  <a:srgbClr val="7D9029"/>
                </a:solidFill>
                <a:latin typeface="Consolas"/>
              </a:rPr>
              <a:t>label=</a:t>
            </a:r>
            <a:r>
              <a:rPr lang="en-US" sz="1400" b="1" dirty="0" smtClean="0">
                <a:solidFill>
                  <a:srgbClr val="BA2121"/>
                </a:solidFill>
                <a:latin typeface="Consolas"/>
              </a:rPr>
              <a:t>"Limit" </a:t>
            </a:r>
            <a:r>
              <a:rPr lang="en-US" sz="1400" b="1" dirty="0" err="1" smtClean="0">
                <a:solidFill>
                  <a:srgbClr val="7D9029"/>
                </a:solidFill>
                <a:latin typeface="Consolas"/>
              </a:rPr>
              <a:t>viewHint</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user,designModeOnly</a:t>
            </a:r>
            <a:r>
              <a:rPr lang="en-US" sz="1400" b="1" dirty="0" smtClean="0">
                <a:solidFill>
                  <a:srgbClr val="BA2121"/>
                </a:solidFill>
                <a:latin typeface="Consolas"/>
              </a:rPr>
              <a:t>” </a:t>
            </a:r>
          </a:p>
          <a:p>
            <a:r>
              <a:rPr lang="en-US" sz="1400" b="1" dirty="0" smtClean="0">
                <a:solidFill>
                  <a:srgbClr val="BA2121"/>
                </a:solidFill>
                <a:latin typeface="Consolas"/>
              </a:rPr>
              <a:t>		  </a:t>
            </a:r>
            <a:r>
              <a:rPr lang="en-US" sz="1400" b="1" dirty="0" smtClean="0">
                <a:solidFill>
                  <a:srgbClr val="7D9029"/>
                </a:solidFill>
                <a:latin typeface="Consolas"/>
              </a:rPr>
              <a:t>type=</a:t>
            </a:r>
            <a:r>
              <a:rPr lang="en-US" sz="1400" b="1" dirty="0" smtClean="0">
                <a:solidFill>
                  <a:srgbClr val="BA2121"/>
                </a:solidFill>
                <a:latin typeface="Consolas"/>
              </a:rPr>
              <a:t>"text" </a:t>
            </a:r>
            <a:r>
              <a:rPr lang="en-US" sz="1400" b="1" dirty="0" smtClean="0">
                <a:solidFill>
                  <a:srgbClr val="7D9029"/>
                </a:solidFill>
                <a:latin typeface="Consolas"/>
              </a:rPr>
              <a:t>default=</a:t>
            </a:r>
            <a:r>
              <a:rPr lang="en-US" sz="1400" b="1" dirty="0" smtClean="0">
                <a:solidFill>
                  <a:srgbClr val="BA2121"/>
                </a:solidFill>
                <a:latin typeface="Consolas"/>
              </a:rPr>
              <a:t>"5" </a:t>
            </a:r>
            <a:r>
              <a:rPr lang="en-US" sz="1400" b="1" dirty="0" smtClean="0">
                <a:solidFill>
                  <a:srgbClr val="008000"/>
                </a:solidFill>
                <a:latin typeface="Consolas"/>
              </a:rPr>
              <a:t>/&gt;</a:t>
            </a:r>
          </a:p>
          <a:p>
            <a:r>
              <a:rPr lang="en-US" sz="1400" dirty="0" smtClean="0">
                <a:latin typeface="Consolas"/>
              </a:rPr>
              <a:t>    </a:t>
            </a:r>
            <a:r>
              <a:rPr lang="en-US" sz="1400" b="1" dirty="0" smtClean="0">
                <a:solidFill>
                  <a:srgbClr val="008000"/>
                </a:solidFill>
                <a:latin typeface="Consolas"/>
              </a:rPr>
              <a:t>&lt;/</a:t>
            </a:r>
            <a:r>
              <a:rPr lang="en-US" sz="1400" b="1" dirty="0" err="1" smtClean="0">
                <a:solidFill>
                  <a:srgbClr val="008000"/>
                </a:solidFill>
                <a:latin typeface="Consolas"/>
              </a:rPr>
              <a:t>g:preferences</a:t>
            </a:r>
            <a:r>
              <a:rPr lang="en-US" sz="1400" b="1" dirty="0" smtClean="0">
                <a:solidFill>
                  <a:srgbClr val="008000"/>
                </a:solidFill>
                <a:latin typeface="Consolas"/>
              </a:rPr>
              <a:t>&gt;</a:t>
            </a:r>
          </a:p>
          <a:p>
            <a:endParaRPr lang="en-US" sz="1400" dirty="0" smtClean="0">
              <a:latin typeface="Consolas"/>
            </a:endParaRPr>
          </a:p>
          <a:p>
            <a:r>
              <a:rPr lang="en-US" sz="1400" b="1" dirty="0" smtClean="0">
                <a:solidFill>
                  <a:srgbClr val="008000"/>
                </a:solidFill>
                <a:latin typeface="Consolas"/>
              </a:rPr>
              <a:t>&lt;/head&gt;</a:t>
            </a:r>
          </a:p>
          <a:p>
            <a:endParaRPr lang="en-US" sz="1400" dirty="0" smtClean="0">
              <a:latin typeface="Consolas"/>
            </a:endParaRPr>
          </a:p>
          <a:p>
            <a:r>
              <a:rPr lang="en-US" sz="1400" b="1" dirty="0" smtClean="0">
                <a:solidFill>
                  <a:srgbClr val="008000"/>
                </a:solidFill>
                <a:latin typeface="Consolas"/>
              </a:rPr>
              <a:t>&lt;body </a:t>
            </a:r>
            <a:r>
              <a:rPr lang="en-US" sz="1400" b="1" dirty="0" err="1" smtClean="0">
                <a:solidFill>
                  <a:srgbClr val="7D9029"/>
                </a:solidFill>
                <a:latin typeface="Consolas"/>
              </a:rPr>
              <a:t>g:onload</a:t>
            </a:r>
            <a:r>
              <a:rPr lang="en-US" sz="1400" b="1" dirty="0" smtClean="0">
                <a:solidFill>
                  <a:srgbClr val="7D9029"/>
                </a:solidFill>
                <a:latin typeface="Consolas"/>
              </a:rPr>
              <a:t>=</a:t>
            </a:r>
            <a:r>
              <a:rPr lang="en-US" sz="1400" b="1" dirty="0" smtClean="0">
                <a:solidFill>
                  <a:srgbClr val="BA2121"/>
                </a:solidFill>
                <a:latin typeface="Consolas"/>
              </a:rPr>
              <a:t>"</a:t>
            </a:r>
            <a:r>
              <a:rPr lang="en-US" sz="1400" b="1" dirty="0" err="1" smtClean="0">
                <a:solidFill>
                  <a:srgbClr val="BA2121"/>
                </a:solidFill>
                <a:latin typeface="Consolas"/>
              </a:rPr>
              <a:t>requireWidget</a:t>
            </a:r>
            <a:r>
              <a:rPr lang="en-US" sz="1400" b="1" dirty="0" smtClean="0">
                <a:solidFill>
                  <a:srgbClr val="BA2121"/>
                </a:solidFill>
                <a:latin typeface="Consolas"/>
              </a:rPr>
              <a:t>(__WIDGET__, 'scripts/main')" </a:t>
            </a:r>
          </a:p>
          <a:p>
            <a:r>
              <a:rPr lang="en-US" sz="1400" b="1" dirty="0" smtClean="0">
                <a:solidFill>
                  <a:srgbClr val="BA2121"/>
                </a:solidFill>
                <a:latin typeface="Consolas"/>
              </a:rPr>
              <a:t>		</a:t>
            </a:r>
            <a:r>
              <a:rPr lang="en-US" sz="1400" b="1" dirty="0" smtClean="0">
                <a:solidFill>
                  <a:srgbClr val="7D9029"/>
                </a:solidFill>
                <a:latin typeface="Consolas"/>
              </a:rPr>
              <a:t>class=</a:t>
            </a:r>
            <a:r>
              <a:rPr lang="en-US" sz="1400" b="1" dirty="0" smtClean="0">
                <a:solidFill>
                  <a:srgbClr val="BA2121"/>
                </a:solidFill>
                <a:latin typeface="Consolas"/>
              </a:rPr>
              <a:t>“</a:t>
            </a:r>
            <a:r>
              <a:rPr lang="en-US" sz="1400" b="1" dirty="0" err="1" smtClean="0">
                <a:solidFill>
                  <a:srgbClr val="BA2121"/>
                </a:solidFill>
                <a:latin typeface="Consolas"/>
              </a:rPr>
              <a:t>bt</a:t>
            </a:r>
            <a:r>
              <a:rPr lang="en-US" sz="1400" b="1" dirty="0" smtClean="0">
                <a:solidFill>
                  <a:srgbClr val="BA2121"/>
                </a:solidFill>
                <a:latin typeface="Consolas"/>
              </a:rPr>
              <a:t>-widget-</a:t>
            </a:r>
            <a:r>
              <a:rPr lang="en-US" sz="1400" b="1" dirty="0" err="1" smtClean="0">
                <a:solidFill>
                  <a:srgbClr val="BA2121"/>
                </a:solidFill>
                <a:latin typeface="Consolas"/>
              </a:rPr>
              <a:t>todo</a:t>
            </a:r>
            <a:r>
              <a:rPr lang="en-US" sz="1400" b="1" dirty="0" smtClean="0">
                <a:solidFill>
                  <a:srgbClr val="BA2121"/>
                </a:solidFill>
                <a:latin typeface="Consolas"/>
              </a:rPr>
              <a:t> ng-cloak"</a:t>
            </a:r>
            <a:r>
              <a:rPr lang="en-US" sz="1400" b="1" dirty="0" smtClean="0">
                <a:solidFill>
                  <a:srgbClr val="008000"/>
                </a:solidFill>
                <a:latin typeface="Consolas"/>
              </a:rPr>
              <a:t>&gt;</a:t>
            </a:r>
          </a:p>
          <a:p>
            <a:endParaRPr lang="en-US" sz="1400" dirty="0" smtClean="0">
              <a:latin typeface="Consolas"/>
            </a:endParaRPr>
          </a:p>
          <a:p>
            <a:r>
              <a:rPr lang="en-US" sz="1400" dirty="0" smtClean="0">
                <a:latin typeface="Consolas"/>
              </a:rPr>
              <a:t>    </a:t>
            </a:r>
            <a:r>
              <a:rPr lang="en-US" sz="1400" b="1" dirty="0" smtClean="0">
                <a:solidFill>
                  <a:srgbClr val="008000"/>
                </a:solidFill>
                <a:latin typeface="Consolas"/>
              </a:rPr>
              <a:t>&lt;div </a:t>
            </a:r>
            <a:r>
              <a:rPr lang="en-US" sz="1400" b="1" dirty="0" err="1" smtClean="0">
                <a:solidFill>
                  <a:srgbClr val="7D9029"/>
                </a:solidFill>
                <a:latin typeface="Consolas"/>
              </a:rPr>
              <a:t>lp</a:t>
            </a:r>
            <a:r>
              <a:rPr lang="en-US" sz="1400" b="1" dirty="0" smtClean="0">
                <a:solidFill>
                  <a:srgbClr val="7D9029"/>
                </a:solidFill>
                <a:latin typeface="Consolas"/>
              </a:rPr>
              <a:t>-template=</a:t>
            </a:r>
            <a:r>
              <a:rPr lang="en-US" sz="1400" b="1" dirty="0" smtClean="0">
                <a:solidFill>
                  <a:srgbClr val="BA2121"/>
                </a:solidFill>
                <a:latin typeface="Consolas"/>
              </a:rPr>
              <a:t>"templates/</a:t>
            </a:r>
            <a:r>
              <a:rPr lang="en-US" sz="1400" b="1" dirty="0" err="1" smtClean="0">
                <a:solidFill>
                  <a:srgbClr val="BA2121"/>
                </a:solidFill>
                <a:latin typeface="Consolas"/>
              </a:rPr>
              <a:t>main.ng.html</a:t>
            </a:r>
            <a:r>
              <a:rPr lang="en-US" sz="1400" b="1" dirty="0" smtClean="0">
                <a:solidFill>
                  <a:srgbClr val="BA2121"/>
                </a:solidFill>
                <a:latin typeface="Consolas"/>
              </a:rPr>
              <a:t>"</a:t>
            </a:r>
            <a:r>
              <a:rPr lang="en-US" sz="1400" b="1" dirty="0" smtClean="0">
                <a:solidFill>
                  <a:srgbClr val="008000"/>
                </a:solidFill>
                <a:latin typeface="Consolas"/>
              </a:rPr>
              <a:t>&gt;&lt;/div&gt;</a:t>
            </a:r>
          </a:p>
          <a:p>
            <a:endParaRPr lang="en-US" sz="1400" dirty="0" smtClean="0">
              <a:latin typeface="Consolas"/>
            </a:endParaRPr>
          </a:p>
          <a:p>
            <a:r>
              <a:rPr lang="en-US" sz="1400" b="1" dirty="0" smtClean="0">
                <a:solidFill>
                  <a:srgbClr val="008000"/>
                </a:solidFill>
                <a:latin typeface="Consolas"/>
              </a:rPr>
              <a:t>&lt;/body&gt;</a:t>
            </a:r>
          </a:p>
          <a:p>
            <a:r>
              <a:rPr lang="en-US" sz="1400" b="1" dirty="0" smtClean="0">
                <a:solidFill>
                  <a:srgbClr val="008000"/>
                </a:solidFill>
                <a:latin typeface="Consolas"/>
              </a:rPr>
              <a:t>&lt;/html&gt;</a:t>
            </a:r>
            <a:endParaRPr lang="en-US" sz="1400" b="1" dirty="0">
              <a:solidFill>
                <a:srgbClr val="008000"/>
              </a:solidFill>
              <a:latin typeface="Consolas"/>
            </a:endParaRPr>
          </a:p>
        </p:txBody>
      </p:sp>
    </p:spTree>
    <p:extLst>
      <p:ext uri="{BB962C8B-B14F-4D97-AF65-F5344CB8AC3E}">
        <p14:creationId xmlns:p14="http://schemas.microsoft.com/office/powerpoint/2010/main" xmlns="" val="38497972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32</a:t>
            </a:fld>
            <a:endParaRPr lang="en-US" dirty="0"/>
          </a:p>
        </p:txBody>
      </p:sp>
      <p:sp>
        <p:nvSpPr>
          <p:cNvPr id="3" name="Text Placeholder 2"/>
          <p:cNvSpPr>
            <a:spLocks noGrp="1"/>
          </p:cNvSpPr>
          <p:nvPr>
            <p:ph type="body" sz="quarter" idx="13"/>
          </p:nvPr>
        </p:nvSpPr>
        <p:spPr/>
        <p:txBody>
          <a:bodyPr/>
          <a:lstStyle/>
          <a:p>
            <a:r>
              <a:rPr lang="en-US" dirty="0" smtClean="0"/>
              <a:t>Exercise: Create Your </a:t>
            </a:r>
            <a:r>
              <a:rPr lang="en-US" dirty="0"/>
              <a:t>“Todo” </a:t>
            </a:r>
            <a:r>
              <a:rPr lang="en-US" dirty="0" smtClean="0"/>
              <a:t>Widget</a:t>
            </a:r>
            <a:endParaRPr lang="en-GB" dirty="0"/>
          </a:p>
        </p:txBody>
      </p:sp>
      <p:sp>
        <p:nvSpPr>
          <p:cNvPr id="9" name="TextBox 8"/>
          <p:cNvSpPr txBox="1"/>
          <p:nvPr/>
        </p:nvSpPr>
        <p:spPr>
          <a:xfrm>
            <a:off x="677800" y="2255961"/>
            <a:ext cx="7278576" cy="3693319"/>
          </a:xfrm>
          <a:prstGeom prst="rect">
            <a:avLst/>
          </a:prstGeom>
          <a:noFill/>
        </p:spPr>
        <p:txBody>
          <a:bodyPr wrap="square" rtlCol="0">
            <a:spAutoFit/>
          </a:bodyPr>
          <a:lstStyle/>
          <a:p>
            <a:r>
              <a:rPr lang="en-US" dirty="0" smtClean="0">
                <a:latin typeface="Roboto Light"/>
                <a:cs typeface="Roboto Light"/>
              </a:rPr>
              <a:t>Create the Todo application, based on the following requirements:</a:t>
            </a:r>
          </a:p>
          <a:p>
            <a:endParaRPr lang="en-US" dirty="0">
              <a:latin typeface="Roboto Light"/>
              <a:cs typeface="Roboto Light"/>
            </a:endParaRPr>
          </a:p>
          <a:p>
            <a:pPr marL="285750" indent="-285750">
              <a:buFont typeface="Arial" panose="020B0604020202020204" pitchFamily="34" charset="0"/>
              <a:buChar char="•"/>
            </a:pPr>
            <a:r>
              <a:rPr lang="en-US" dirty="0" smtClean="0">
                <a:latin typeface="Roboto Light"/>
                <a:cs typeface="Roboto Light"/>
              </a:rPr>
              <a:t>There is a text input and a submit button. The submit button should be disabled, unless there is some text in the input field</a:t>
            </a:r>
          </a:p>
          <a:p>
            <a:pPr marL="285750" indent="-285750">
              <a:buFont typeface="Arial" panose="020B0604020202020204" pitchFamily="34" charset="0"/>
              <a:buChar char="•"/>
            </a:pPr>
            <a:r>
              <a:rPr lang="en-US" dirty="0" smtClean="0">
                <a:latin typeface="Roboto Light"/>
                <a:cs typeface="Roboto Light"/>
              </a:rPr>
              <a:t>When you press the submit button, whatever is in the text input is added in the todos list</a:t>
            </a:r>
          </a:p>
          <a:p>
            <a:pPr marL="285750" indent="-285750">
              <a:buFont typeface="Arial" panose="020B0604020202020204" pitchFamily="34" charset="0"/>
              <a:buChar char="•"/>
            </a:pPr>
            <a:r>
              <a:rPr lang="en-US" dirty="0" smtClean="0">
                <a:latin typeface="Roboto Light"/>
                <a:cs typeface="Roboto Light"/>
              </a:rPr>
              <a:t>Each todo can be marked as done/not done by clicking a checkbox in front of it. The whole row gets a class “</a:t>
            </a:r>
            <a:r>
              <a:rPr lang="en-US" dirty="0" err="1" smtClean="0">
                <a:latin typeface="Roboto Light"/>
                <a:cs typeface="Roboto Light"/>
              </a:rPr>
              <a:t>bt</a:t>
            </a:r>
            <a:r>
              <a:rPr lang="en-US" dirty="0" smtClean="0">
                <a:latin typeface="Roboto Light"/>
                <a:cs typeface="Roboto Light"/>
              </a:rPr>
              <a:t>-</a:t>
            </a:r>
            <a:r>
              <a:rPr lang="en-US" dirty="0" err="1" smtClean="0">
                <a:latin typeface="Roboto Light"/>
                <a:cs typeface="Roboto Light"/>
              </a:rPr>
              <a:t>todo</a:t>
            </a:r>
            <a:r>
              <a:rPr lang="en-US" dirty="0" smtClean="0">
                <a:latin typeface="Roboto Light"/>
                <a:cs typeface="Roboto Light"/>
              </a:rPr>
              <a:t>-done” (no styling)</a:t>
            </a:r>
          </a:p>
          <a:p>
            <a:pPr marL="285750" indent="-285750">
              <a:buFont typeface="Arial" panose="020B0604020202020204" pitchFamily="34" charset="0"/>
              <a:buChar char="•"/>
            </a:pPr>
            <a:r>
              <a:rPr lang="en-US" dirty="0" smtClean="0">
                <a:latin typeface="Roboto Light"/>
                <a:cs typeface="Roboto Light"/>
              </a:rPr>
              <a:t>Each todo should have a button to be able to remove it</a:t>
            </a:r>
          </a:p>
          <a:p>
            <a:pPr marL="285750" indent="-285750">
              <a:buFont typeface="Arial" panose="020B0604020202020204" pitchFamily="34" charset="0"/>
              <a:buChar char="•"/>
            </a:pPr>
            <a:r>
              <a:rPr lang="en-US" dirty="0" smtClean="0">
                <a:latin typeface="Roboto Light"/>
                <a:cs typeface="Roboto Light"/>
              </a:rPr>
              <a:t>No storing required</a:t>
            </a:r>
          </a:p>
          <a:p>
            <a:pPr marL="285750" indent="-285750">
              <a:buFont typeface="Arial" panose="020B0604020202020204" pitchFamily="34" charset="0"/>
              <a:buChar char="•"/>
            </a:pPr>
            <a:r>
              <a:rPr lang="en-US" dirty="0" smtClean="0">
                <a:latin typeface="Roboto Light"/>
                <a:cs typeface="Roboto Light"/>
              </a:rPr>
              <a:t>No need to check for duplicate tasks</a:t>
            </a:r>
          </a:p>
          <a:p>
            <a:pPr marL="285750" indent="-285750">
              <a:buFont typeface="Arial" panose="020B0604020202020204" pitchFamily="34" charset="0"/>
              <a:buChar char="•"/>
            </a:pPr>
            <a:r>
              <a:rPr lang="en-US" dirty="0" smtClean="0">
                <a:latin typeface="Roboto Light"/>
                <a:cs typeface="Roboto Light"/>
              </a:rPr>
              <a:t>Try to use as many Launchpad UI components as possible (refer to the documentation in your local </a:t>
            </a:r>
            <a:r>
              <a:rPr lang="en-US" dirty="0" err="1" smtClean="0">
                <a:latin typeface="Roboto Light"/>
                <a:cs typeface="Roboto Light"/>
              </a:rPr>
              <a:t>styleguide</a:t>
            </a:r>
            <a:r>
              <a:rPr lang="en-US" dirty="0" smtClean="0">
                <a:latin typeface="Roboto Light"/>
                <a:cs typeface="Roboto Light"/>
              </a:rPr>
              <a:t>)</a:t>
            </a:r>
          </a:p>
        </p:txBody>
      </p:sp>
    </p:spTree>
    <p:extLst>
      <p:ext uri="{BB962C8B-B14F-4D97-AF65-F5344CB8AC3E}">
        <p14:creationId xmlns:p14="http://schemas.microsoft.com/office/powerpoint/2010/main" xmlns="" val="1422901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 – Preferences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33</a:t>
            </a:fld>
            <a:endParaRPr lang="en-US" dirty="0"/>
          </a:p>
        </p:txBody>
      </p:sp>
      <p:sp>
        <p:nvSpPr>
          <p:cNvPr id="6" name="TextBox 5"/>
          <p:cNvSpPr txBox="1"/>
          <p:nvPr/>
        </p:nvSpPr>
        <p:spPr>
          <a:xfrm>
            <a:off x="469182" y="1916832"/>
            <a:ext cx="8319268" cy="3313215"/>
          </a:xfrm>
          <a:prstGeom prst="rect">
            <a:avLst/>
          </a:prstGeom>
          <a:noFill/>
        </p:spPr>
        <p:txBody>
          <a:bodyPr wrap="square" rtlCol="0">
            <a:spAutoFit/>
          </a:bodyPr>
          <a:lstStyle/>
          <a:p>
            <a:pPr>
              <a:lnSpc>
                <a:spcPct val="115000"/>
              </a:lnSpc>
              <a:spcAft>
                <a:spcPts val="0"/>
              </a:spcAft>
            </a:pPr>
            <a:r>
              <a:rPr lang="en-GB" sz="1400" i="1" dirty="0">
                <a:solidFill>
                  <a:srgbClr val="AAAAAA"/>
                </a:solidFill>
                <a:latin typeface="Consolas" panose="020B0609020204030204" pitchFamily="49" charset="0"/>
                <a:ea typeface="Times New Roman"/>
                <a:cs typeface="Consolas" panose="020B0609020204030204" pitchFamily="49" charset="0"/>
              </a:rPr>
              <a:t>// Retrieving a preference from the model</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err="1" smtClean="0">
                <a:solidFill>
                  <a:srgbClr val="0000AA"/>
                </a:solidFill>
                <a:latin typeface="Consolas" panose="020B0609020204030204" pitchFamily="49" charset="0"/>
                <a:ea typeface="Times New Roman"/>
                <a:cs typeface="Consolas" panose="020B0609020204030204" pitchFamily="49" charset="0"/>
              </a:rPr>
              <a:t>lpWidget</a:t>
            </a:r>
            <a:r>
              <a:rPr lang="en-GB" sz="1400" dirty="0" err="1" smtClean="0">
                <a:latin typeface="Consolas" panose="020B0609020204030204" pitchFamily="49" charset="0"/>
                <a:ea typeface="Times New Roman"/>
                <a:cs typeface="Consolas" panose="020B0609020204030204" pitchFamily="49" charset="0"/>
              </a:rPr>
              <a:t>.model.getPreference</a:t>
            </a:r>
            <a:r>
              <a:rPr lang="en-GB" sz="1400" dirty="0">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'limit'</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endParaRPr lang="en-GB" sz="1400" dirty="0" smtClean="0">
              <a:latin typeface="Consolas" panose="020B0609020204030204" pitchFamily="49" charset="0"/>
              <a:ea typeface="Times New Roman"/>
              <a:cs typeface="Consolas" panose="020B0609020204030204" pitchFamily="49" charset="0"/>
            </a:endParaRPr>
          </a:p>
          <a:p>
            <a:pPr>
              <a:lnSpc>
                <a:spcPct val="115000"/>
              </a:lnSpc>
              <a:spcAft>
                <a:spcPts val="0"/>
              </a:spcAft>
            </a:pP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i="1" dirty="0">
                <a:solidFill>
                  <a:srgbClr val="AAAAAA"/>
                </a:solidFill>
                <a:latin typeface="Consolas" panose="020B0609020204030204" pitchFamily="49" charset="0"/>
                <a:ea typeface="Times New Roman"/>
                <a:cs typeface="Consolas" panose="020B0609020204030204" pitchFamily="49" charset="0"/>
              </a:rPr>
              <a:t>// Saving a preference to the model</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err="1" smtClean="0">
                <a:solidFill>
                  <a:srgbClr val="0000AA"/>
                </a:solidFill>
                <a:latin typeface="Consolas" panose="020B0609020204030204" pitchFamily="49" charset="0"/>
                <a:ea typeface="Times New Roman"/>
                <a:cs typeface="Consolas" panose="020B0609020204030204" pitchFamily="49" charset="0"/>
              </a:rPr>
              <a:t>lpWidget</a:t>
            </a:r>
            <a:r>
              <a:rPr lang="en-GB" sz="1400" dirty="0" err="1" smtClean="0">
                <a:latin typeface="Consolas" panose="020B0609020204030204" pitchFamily="49" charset="0"/>
                <a:ea typeface="Times New Roman"/>
                <a:cs typeface="Consolas" panose="020B0609020204030204" pitchFamily="49" charset="0"/>
              </a:rPr>
              <a:t>.model.setPreference</a:t>
            </a:r>
            <a:r>
              <a:rPr lang="en-GB" sz="1400" dirty="0">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'limit'</a:t>
            </a:r>
            <a:r>
              <a:rPr lang="en-GB" sz="1400" dirty="0">
                <a:latin typeface="Consolas" panose="020B0609020204030204" pitchFamily="49" charset="0"/>
                <a:ea typeface="Times New Roman"/>
                <a:cs typeface="Consolas" panose="020B0609020204030204" pitchFamily="49" charset="0"/>
              </a:rPr>
              <a:t>, </a:t>
            </a:r>
            <a:r>
              <a:rPr lang="en-GB" sz="1400" dirty="0">
                <a:solidFill>
                  <a:srgbClr val="009999"/>
                </a:solidFill>
                <a:latin typeface="Consolas" panose="020B0609020204030204" pitchFamily="49" charset="0"/>
                <a:ea typeface="Times New Roman"/>
                <a:cs typeface="Consolas" panose="020B0609020204030204" pitchFamily="49" charset="0"/>
              </a:rPr>
              <a:t>8</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err="1" smtClean="0">
                <a:solidFill>
                  <a:srgbClr val="0000AA"/>
                </a:solidFill>
                <a:latin typeface="Consolas" panose="020B0609020204030204" pitchFamily="49" charset="0"/>
                <a:ea typeface="Times New Roman"/>
                <a:cs typeface="Consolas" panose="020B0609020204030204" pitchFamily="49" charset="0"/>
              </a:rPr>
              <a:t>lpWidget</a:t>
            </a:r>
            <a:r>
              <a:rPr lang="en-GB" sz="1400" dirty="0" err="1" smtClean="0">
                <a:latin typeface="Consolas" panose="020B0609020204030204" pitchFamily="49" charset="0"/>
                <a:ea typeface="Times New Roman"/>
                <a:cs typeface="Consolas" panose="020B0609020204030204" pitchFamily="49" charset="0"/>
              </a:rPr>
              <a:t>.model.save</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endParaRPr lang="en-GB" sz="1400" dirty="0" smtClean="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p>
          <a:p>
            <a:pPr>
              <a:lnSpc>
                <a:spcPct val="115000"/>
              </a:lnSpc>
              <a:spcAft>
                <a:spcPts val="0"/>
              </a:spcAft>
            </a:pPr>
            <a:r>
              <a:rPr lang="en-GB" sz="1400" i="1" dirty="0">
                <a:solidFill>
                  <a:srgbClr val="AAAAAA"/>
                </a:solidFill>
                <a:latin typeface="Consolas" panose="020B0609020204030204" pitchFamily="49" charset="0"/>
                <a:ea typeface="Times New Roman"/>
                <a:cs typeface="Consolas" panose="020B0609020204030204" pitchFamily="49" charset="0"/>
              </a:rPr>
              <a:t>// Binding a </a:t>
            </a:r>
            <a:r>
              <a:rPr lang="en-GB" sz="1400" i="1" dirty="0" err="1">
                <a:solidFill>
                  <a:srgbClr val="AAAAAA"/>
                </a:solidFill>
                <a:latin typeface="Consolas" panose="020B0609020204030204" pitchFamily="49" charset="0"/>
                <a:ea typeface="Times New Roman"/>
                <a:cs typeface="Consolas" panose="020B0609020204030204" pitchFamily="49" charset="0"/>
              </a:rPr>
              <a:t>callback</a:t>
            </a:r>
            <a:r>
              <a:rPr lang="en-GB" sz="1400" i="1" dirty="0">
                <a:solidFill>
                  <a:srgbClr val="AAAAAA"/>
                </a:solidFill>
                <a:latin typeface="Consolas" panose="020B0609020204030204" pitchFamily="49" charset="0"/>
                <a:ea typeface="Times New Roman"/>
                <a:cs typeface="Consolas" panose="020B0609020204030204" pitchFamily="49" charset="0"/>
              </a:rPr>
              <a:t> when preferences are changed</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err="1" smtClean="0">
                <a:solidFill>
                  <a:srgbClr val="0000AA"/>
                </a:solidFill>
                <a:latin typeface="Consolas" panose="020B0609020204030204" pitchFamily="49" charset="0"/>
                <a:ea typeface="Times New Roman"/>
                <a:cs typeface="Consolas" panose="020B0609020204030204" pitchFamily="49" charset="0"/>
              </a:rPr>
              <a:t>lpWidget</a:t>
            </a:r>
            <a:r>
              <a:rPr lang="en-GB" sz="1400" dirty="0" err="1" smtClean="0">
                <a:latin typeface="Consolas" panose="020B0609020204030204" pitchFamily="49" charset="0"/>
                <a:ea typeface="Times New Roman"/>
                <a:cs typeface="Consolas" panose="020B0609020204030204" pitchFamily="49" charset="0"/>
              </a:rPr>
              <a:t>.model.addEventListener</a:t>
            </a:r>
            <a:r>
              <a:rPr lang="en-GB" sz="1400" dirty="0">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err="1">
                <a:solidFill>
                  <a:srgbClr val="AA5500"/>
                </a:solidFill>
                <a:latin typeface="Consolas" panose="020B0609020204030204" pitchFamily="49" charset="0"/>
                <a:ea typeface="Times New Roman"/>
                <a:cs typeface="Consolas" panose="020B0609020204030204" pitchFamily="49" charset="0"/>
              </a:rPr>
              <a:t>preferencesSaved</a:t>
            </a:r>
            <a:r>
              <a:rPr lang="en-GB" sz="1400" dirty="0">
                <a:solidFill>
                  <a:srgbClr val="AA5500"/>
                </a:solidFill>
                <a:latin typeface="Consolas" panose="020B0609020204030204" pitchFamily="49" charset="0"/>
                <a:ea typeface="Times New Roman"/>
                <a:cs typeface="Consolas" panose="020B0609020204030204" pitchFamily="49" charset="0"/>
              </a:rPr>
              <a:t>'</a:t>
            </a:r>
            <a:r>
              <a:rPr lang="en-GB" sz="1400" dirty="0" smtClean="0">
                <a:latin typeface="Consolas" panose="020B0609020204030204" pitchFamily="49" charset="0"/>
                <a:ea typeface="Times New Roman"/>
                <a:cs typeface="Consolas" panose="020B0609020204030204" pitchFamily="49" charset="0"/>
              </a:rPr>
              <a:t>, </a:t>
            </a:r>
            <a:r>
              <a:rPr lang="en-GB" sz="1400" dirty="0">
                <a:solidFill>
                  <a:srgbClr val="0000AA"/>
                </a:solidFill>
                <a:latin typeface="Consolas" panose="020B0609020204030204" pitchFamily="49" charset="0"/>
                <a:ea typeface="Times New Roman"/>
                <a:cs typeface="Consolas" panose="020B0609020204030204" pitchFamily="49" charset="0"/>
              </a:rPr>
              <a:t>function</a:t>
            </a:r>
            <a:r>
              <a:rPr lang="en-GB" sz="1400" dirty="0">
                <a:latin typeface="Consolas" panose="020B0609020204030204" pitchFamily="49" charset="0"/>
                <a:ea typeface="Times New Roman"/>
                <a:cs typeface="Consolas" panose="020B0609020204030204" pitchFamily="49" charset="0"/>
              </a:rPr>
              <a:t> (event)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console.log(event);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a:t>
            </a:r>
            <a:endParaRPr lang="en-GB" sz="1400" dirty="0">
              <a:effectLst/>
              <a:latin typeface="Consolas" panose="020B0609020204030204" pitchFamily="49" charset="0"/>
              <a:ea typeface="Times New Roman"/>
              <a:cs typeface="Consolas" panose="020B0609020204030204" pitchFamily="49" charset="0"/>
            </a:endParaRPr>
          </a:p>
        </p:txBody>
      </p:sp>
    </p:spTree>
    <p:extLst>
      <p:ext uri="{BB962C8B-B14F-4D97-AF65-F5344CB8AC3E}">
        <p14:creationId xmlns:p14="http://schemas.microsoft.com/office/powerpoint/2010/main" xmlns="" val="11674284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functionality – </a:t>
            </a:r>
            <a:r>
              <a:rPr lang="en-US" dirty="0" smtClean="0"/>
              <a:t>Responsiveness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34</a:t>
            </a:fld>
            <a:endParaRPr lang="en-US" dirty="0"/>
          </a:p>
        </p:txBody>
      </p:sp>
      <p:sp>
        <p:nvSpPr>
          <p:cNvPr id="3" name="TextBox 2"/>
          <p:cNvSpPr txBox="1"/>
          <p:nvPr/>
        </p:nvSpPr>
        <p:spPr>
          <a:xfrm>
            <a:off x="467544" y="1969095"/>
            <a:ext cx="8208912" cy="738664"/>
          </a:xfrm>
          <a:prstGeom prst="rect">
            <a:avLst/>
          </a:prstGeom>
          <a:noFill/>
        </p:spPr>
        <p:txBody>
          <a:bodyPr wrap="square" rtlCol="0">
            <a:spAutoFit/>
          </a:bodyPr>
          <a:lstStyle/>
          <a:p>
            <a:r>
              <a:rPr lang="en-US" sz="1400" b="1" dirty="0">
                <a:solidFill>
                  <a:srgbClr val="008000"/>
                </a:solidFill>
                <a:latin typeface="Consolas"/>
              </a:rPr>
              <a:t>&lt;div </a:t>
            </a:r>
            <a:r>
              <a:rPr lang="en-US" sz="1400" b="1" dirty="0" err="1">
                <a:solidFill>
                  <a:srgbClr val="7D9029"/>
                </a:solidFill>
                <a:latin typeface="Consolas"/>
              </a:rPr>
              <a:t>ng</a:t>
            </a:r>
            <a:r>
              <a:rPr lang="en-US" sz="1400" b="1" dirty="0">
                <a:solidFill>
                  <a:srgbClr val="7D9029"/>
                </a:solidFill>
                <a:latin typeface="Consolas"/>
              </a:rPr>
              <a:t>-controller=</a:t>
            </a:r>
            <a:r>
              <a:rPr lang="en-US" sz="1400" b="1" dirty="0">
                <a:solidFill>
                  <a:srgbClr val="BA2121"/>
                </a:solidFill>
                <a:latin typeface="Consolas"/>
              </a:rPr>
              <a:t>"</a:t>
            </a:r>
            <a:r>
              <a:rPr lang="en-US" sz="1400" b="1" dirty="0" err="1" smtClean="0">
                <a:solidFill>
                  <a:srgbClr val="BA2121"/>
                </a:solidFill>
                <a:latin typeface="Consolas"/>
              </a:rPr>
              <a:t>MainCtrl</a:t>
            </a:r>
            <a:r>
              <a:rPr lang="en-US" sz="1400" b="1" dirty="0" smtClean="0">
                <a:solidFill>
                  <a:srgbClr val="BA2121"/>
                </a:solidFill>
                <a:latin typeface="Consolas"/>
              </a:rPr>
              <a:t> </a:t>
            </a:r>
            <a:r>
              <a:rPr lang="en-US" sz="1400" b="1" dirty="0">
                <a:solidFill>
                  <a:srgbClr val="BA2121"/>
                </a:solidFill>
                <a:latin typeface="Consolas"/>
              </a:rPr>
              <a:t>as </a:t>
            </a:r>
            <a:r>
              <a:rPr lang="en-US" sz="1400" b="1" dirty="0" err="1" smtClean="0">
                <a:solidFill>
                  <a:srgbClr val="BA2121"/>
                </a:solidFill>
                <a:latin typeface="Consolas"/>
              </a:rPr>
              <a:t>mainCtrl</a:t>
            </a:r>
            <a:r>
              <a:rPr lang="en-US" sz="1400" b="1" dirty="0" smtClean="0">
                <a:solidFill>
                  <a:srgbClr val="BA2121"/>
                </a:solidFill>
                <a:latin typeface="Consolas"/>
              </a:rPr>
              <a:t>"</a:t>
            </a:r>
            <a:r>
              <a:rPr lang="en-US" sz="1400" b="1" dirty="0">
                <a:solidFill>
                  <a:srgbClr val="008000"/>
                </a:solidFill>
                <a:latin typeface="Consolas"/>
              </a:rPr>
              <a:t>&gt;</a:t>
            </a:r>
          </a:p>
          <a:p>
            <a:r>
              <a:rPr lang="en-US" sz="1400" dirty="0">
                <a:latin typeface="Consolas"/>
              </a:rPr>
              <a:t>	</a:t>
            </a:r>
            <a:r>
              <a:rPr lang="en-US" sz="1400" b="1" dirty="0">
                <a:solidFill>
                  <a:srgbClr val="008000"/>
                </a:solidFill>
                <a:latin typeface="Consolas"/>
              </a:rPr>
              <a:t>&lt;div </a:t>
            </a:r>
            <a:r>
              <a:rPr lang="en-US" sz="1400" b="1" dirty="0">
                <a:solidFill>
                  <a:srgbClr val="7D9029"/>
                </a:solidFill>
                <a:latin typeface="Consolas"/>
              </a:rPr>
              <a:t>class=</a:t>
            </a:r>
            <a:r>
              <a:rPr lang="en-US" sz="1400" b="1" dirty="0">
                <a:solidFill>
                  <a:srgbClr val="BA2121"/>
                </a:solidFill>
                <a:latin typeface="Consolas"/>
              </a:rPr>
              <a:t>"container" </a:t>
            </a:r>
            <a:r>
              <a:rPr lang="en-US" sz="1400" b="1" dirty="0">
                <a:solidFill>
                  <a:srgbClr val="7D9029"/>
                </a:solidFill>
                <a:latin typeface="Consolas"/>
              </a:rPr>
              <a:t>element-resize=</a:t>
            </a:r>
            <a:r>
              <a:rPr lang="en-US" sz="1400" b="1" dirty="0">
                <a:solidFill>
                  <a:srgbClr val="BA2121"/>
                </a:solidFill>
                <a:latin typeface="Consolas"/>
              </a:rPr>
              <a:t>"</a:t>
            </a:r>
            <a:r>
              <a:rPr lang="en-US" sz="1400" b="1" dirty="0" err="1" smtClean="0">
                <a:solidFill>
                  <a:srgbClr val="BA2121"/>
                </a:solidFill>
                <a:latin typeface="Consolas"/>
              </a:rPr>
              <a:t>mainCtrl.checkSize</a:t>
            </a:r>
            <a:r>
              <a:rPr lang="en-US" sz="1400" b="1" dirty="0">
                <a:solidFill>
                  <a:srgbClr val="BA2121"/>
                </a:solidFill>
                <a:latin typeface="Consolas"/>
              </a:rPr>
              <a:t>(data)"</a:t>
            </a:r>
            <a:r>
              <a:rPr lang="en-US" sz="1400" b="1" dirty="0">
                <a:solidFill>
                  <a:srgbClr val="008000"/>
                </a:solidFill>
                <a:latin typeface="Consolas"/>
              </a:rPr>
              <a:t>&gt;&lt;/div&gt;</a:t>
            </a:r>
          </a:p>
          <a:p>
            <a:r>
              <a:rPr lang="en-US" sz="1400" b="1" dirty="0">
                <a:solidFill>
                  <a:srgbClr val="008000"/>
                </a:solidFill>
                <a:latin typeface="Consolas"/>
              </a:rPr>
              <a:t>&lt;/div</a:t>
            </a:r>
            <a:r>
              <a:rPr lang="en-US" sz="1400" b="1" dirty="0" smtClean="0">
                <a:solidFill>
                  <a:srgbClr val="008000"/>
                </a:solidFill>
                <a:latin typeface="Consolas"/>
              </a:rPr>
              <a:t>&gt;</a:t>
            </a:r>
            <a:endParaRPr lang="en-US" sz="1400" b="1" dirty="0">
              <a:solidFill>
                <a:srgbClr val="008000"/>
              </a:solidFill>
              <a:latin typeface="Consolas"/>
            </a:endParaRPr>
          </a:p>
        </p:txBody>
      </p:sp>
      <p:sp>
        <p:nvSpPr>
          <p:cNvPr id="7" name="TextBox 6"/>
          <p:cNvSpPr txBox="1"/>
          <p:nvPr/>
        </p:nvSpPr>
        <p:spPr>
          <a:xfrm>
            <a:off x="539552" y="3376444"/>
            <a:ext cx="5650906" cy="3108543"/>
          </a:xfrm>
          <a:prstGeom prst="rect">
            <a:avLst/>
          </a:prstGeom>
          <a:noFill/>
        </p:spPr>
        <p:txBody>
          <a:bodyPr wrap="none" rtlCol="0">
            <a:spAutoFit/>
          </a:bodyPr>
          <a:lstStyle/>
          <a:p>
            <a:r>
              <a:rPr lang="en-US" sz="1400" dirty="0">
                <a:latin typeface="Consolas"/>
              </a:rPr>
              <a:t>define(</a:t>
            </a:r>
            <a:r>
              <a:rPr lang="en-US" sz="1400" b="1" dirty="0">
                <a:solidFill>
                  <a:srgbClr val="008000"/>
                </a:solidFill>
                <a:latin typeface="Consolas"/>
              </a:rPr>
              <a:t>function (require, </a:t>
            </a:r>
            <a:r>
              <a:rPr lang="en-US" sz="1400" b="1" dirty="0" smtClean="0">
                <a:solidFill>
                  <a:srgbClr val="008000"/>
                </a:solidFill>
                <a:latin typeface="Consolas"/>
              </a:rPr>
              <a:t>exports, module) </a:t>
            </a:r>
            <a:r>
              <a:rPr lang="en-US" sz="1400" b="1" dirty="0">
                <a:solidFill>
                  <a:srgbClr val="008000"/>
                </a:solidFill>
                <a:latin typeface="Consolas"/>
              </a:rPr>
              <a:t>{</a:t>
            </a:r>
          </a:p>
          <a:p>
            <a:endParaRPr lang="en-US" sz="1400" dirty="0">
              <a:latin typeface="Consolas"/>
            </a:endParaRPr>
          </a:p>
          <a:p>
            <a:r>
              <a:rPr lang="it-IT" sz="1400" dirty="0">
                <a:latin typeface="Consolas"/>
              </a:rPr>
              <a:t>    </a:t>
            </a:r>
            <a:r>
              <a:rPr lang="it-IT" sz="1400" dirty="0">
                <a:solidFill>
                  <a:srgbClr val="BA2121"/>
                </a:solidFill>
                <a:latin typeface="Consolas"/>
              </a:rPr>
              <a:t>'use </a:t>
            </a:r>
            <a:r>
              <a:rPr lang="it-IT" sz="1400" dirty="0" err="1">
                <a:solidFill>
                  <a:srgbClr val="BA2121"/>
                </a:solidFill>
                <a:latin typeface="Consolas"/>
              </a:rPr>
              <a:t>strict</a:t>
            </a:r>
            <a:r>
              <a:rPr lang="it-IT" sz="1400" dirty="0">
                <a:solidFill>
                  <a:srgbClr val="BA2121"/>
                </a:solidFill>
                <a:latin typeface="Consolas"/>
              </a:rPr>
              <a:t>';</a:t>
            </a:r>
          </a:p>
          <a:p>
            <a:endParaRPr lang="hr-HR" sz="1400" i="1" dirty="0" smtClean="0">
              <a:solidFill>
                <a:srgbClr val="408080"/>
              </a:solidFill>
              <a:latin typeface="Consolas"/>
            </a:endParaRPr>
          </a:p>
          <a:p>
            <a:r>
              <a:rPr lang="en-US" sz="1400" dirty="0" smtClean="0">
                <a:latin typeface="Consolas"/>
              </a:rPr>
              <a:t>	</a:t>
            </a:r>
            <a:r>
              <a:rPr lang="en-US" sz="1400" b="1" dirty="0" smtClean="0">
                <a:solidFill>
                  <a:srgbClr val="008000"/>
                </a:solidFill>
                <a:latin typeface="Consolas"/>
              </a:rPr>
              <a:t>function </a:t>
            </a:r>
            <a:r>
              <a:rPr lang="en-US" sz="1400" dirty="0" err="1" smtClean="0">
                <a:latin typeface="Consolas"/>
              </a:rPr>
              <a:t>MainCtrl</a:t>
            </a:r>
            <a:r>
              <a:rPr lang="en-US" sz="1400" b="1" dirty="0" smtClean="0">
                <a:latin typeface="Consolas"/>
              </a:rPr>
              <a:t>()</a:t>
            </a:r>
            <a:r>
              <a:rPr lang="en-US" sz="1400" b="1" dirty="0" smtClean="0">
                <a:solidFill>
                  <a:srgbClr val="008000"/>
                </a:solidFill>
                <a:latin typeface="Consolas"/>
              </a:rPr>
              <a:t> {</a:t>
            </a:r>
          </a:p>
          <a:p>
            <a:r>
              <a:rPr lang="en-US" sz="1400" b="1" dirty="0" smtClean="0">
                <a:solidFill>
                  <a:srgbClr val="008000"/>
                </a:solidFill>
                <a:latin typeface="Consolas"/>
              </a:rPr>
              <a:t>        </a:t>
            </a:r>
            <a:r>
              <a:rPr lang="en-US" sz="1400" b="1" dirty="0" err="1" smtClean="0">
                <a:solidFill>
                  <a:srgbClr val="008000"/>
                </a:solidFill>
                <a:latin typeface="Consolas"/>
              </a:rPr>
              <a:t>var</a:t>
            </a:r>
            <a:r>
              <a:rPr lang="en-US" sz="1400" b="1" dirty="0" smtClean="0">
                <a:solidFill>
                  <a:srgbClr val="008000"/>
                </a:solidFill>
                <a:latin typeface="Consolas"/>
              </a:rPr>
              <a:t> </a:t>
            </a:r>
            <a:r>
              <a:rPr lang="en-US" sz="1400" b="1" dirty="0">
                <a:solidFill>
                  <a:srgbClr val="008000"/>
                </a:solidFill>
                <a:latin typeface="Consolas"/>
              </a:rPr>
              <a:t>ctrl </a:t>
            </a:r>
            <a:r>
              <a:rPr lang="en-US" sz="1400" b="1" dirty="0">
                <a:solidFill>
                  <a:srgbClr val="666666"/>
                </a:solidFill>
                <a:latin typeface="Consolas"/>
              </a:rPr>
              <a:t>= </a:t>
            </a:r>
            <a:r>
              <a:rPr lang="en-US" sz="1400" b="1" dirty="0">
                <a:solidFill>
                  <a:srgbClr val="008000"/>
                </a:solidFill>
                <a:latin typeface="Consolas"/>
              </a:rPr>
              <a:t>this;</a:t>
            </a:r>
          </a:p>
          <a:p>
            <a:endParaRPr lang="en-US" sz="1400" dirty="0" smtClean="0">
              <a:latin typeface="Consolas"/>
            </a:endParaRPr>
          </a:p>
          <a:p>
            <a:r>
              <a:rPr lang="en-US" sz="1400" dirty="0">
                <a:latin typeface="Consolas"/>
              </a:rPr>
              <a:t> </a:t>
            </a:r>
            <a:r>
              <a:rPr lang="en-US" sz="1400" dirty="0" smtClean="0">
                <a:latin typeface="Consolas"/>
              </a:rPr>
              <a:t>       </a:t>
            </a:r>
            <a:r>
              <a:rPr lang="en-US" sz="1400" dirty="0" err="1" smtClean="0">
                <a:latin typeface="Consolas"/>
              </a:rPr>
              <a:t>ctrl.checkSize</a:t>
            </a:r>
            <a:r>
              <a:rPr lang="en-US" sz="1400" dirty="0" smtClean="0">
                <a:latin typeface="Consolas"/>
              </a:rPr>
              <a:t> </a:t>
            </a:r>
            <a:r>
              <a:rPr lang="en-US" sz="1400" dirty="0">
                <a:solidFill>
                  <a:srgbClr val="666666"/>
                </a:solidFill>
                <a:latin typeface="Consolas"/>
              </a:rPr>
              <a:t>= </a:t>
            </a:r>
            <a:r>
              <a:rPr lang="en-US" sz="1400" b="1" dirty="0">
                <a:solidFill>
                  <a:srgbClr val="008000"/>
                </a:solidFill>
                <a:latin typeface="Consolas"/>
              </a:rPr>
              <a:t>function(data) {</a:t>
            </a:r>
          </a:p>
          <a:p>
            <a:r>
              <a:rPr lang="en-US" sz="1400" dirty="0">
                <a:latin typeface="Consolas"/>
              </a:rPr>
              <a:t> </a:t>
            </a:r>
            <a:r>
              <a:rPr lang="en-US" sz="1400" dirty="0" smtClean="0">
                <a:latin typeface="Consolas"/>
              </a:rPr>
              <a:t>           </a:t>
            </a:r>
            <a:r>
              <a:rPr lang="en-US" sz="1400" dirty="0" err="1" smtClean="0">
                <a:latin typeface="Consolas"/>
              </a:rPr>
              <a:t>console.log</a:t>
            </a:r>
            <a:r>
              <a:rPr lang="en-US" sz="1400" dirty="0">
                <a:latin typeface="Consolas"/>
              </a:rPr>
              <a:t>(</a:t>
            </a:r>
            <a:r>
              <a:rPr lang="en-US" sz="1400" dirty="0">
                <a:solidFill>
                  <a:srgbClr val="BA2121"/>
                </a:solidFill>
                <a:latin typeface="Consolas"/>
              </a:rPr>
              <a:t>'element width', </a:t>
            </a:r>
            <a:r>
              <a:rPr lang="en-US" sz="1400" dirty="0" err="1">
                <a:solidFill>
                  <a:srgbClr val="BA2121"/>
                </a:solidFill>
                <a:latin typeface="Consolas"/>
              </a:rPr>
              <a:t>data.width</a:t>
            </a:r>
            <a:r>
              <a:rPr lang="en-US" sz="1400" dirty="0">
                <a:solidFill>
                  <a:srgbClr val="BA2121"/>
                </a:solidFill>
                <a:latin typeface="Consolas"/>
              </a:rPr>
              <a:t>)</a:t>
            </a:r>
            <a:r>
              <a:rPr lang="en-US" sz="1400" dirty="0" smtClean="0">
                <a:solidFill>
                  <a:srgbClr val="BA2121"/>
                </a:solidFill>
                <a:latin typeface="Consolas"/>
              </a:rPr>
              <a:t>;</a:t>
            </a:r>
          </a:p>
          <a:p>
            <a:r>
              <a:rPr lang="en-US" sz="1400" dirty="0">
                <a:latin typeface="Consolas"/>
              </a:rPr>
              <a:t> </a:t>
            </a:r>
            <a:r>
              <a:rPr lang="en-US" sz="1400" dirty="0" smtClean="0">
                <a:latin typeface="Consolas"/>
              </a:rPr>
              <a:t>           </a:t>
            </a:r>
            <a:r>
              <a:rPr lang="en-US" sz="1400" dirty="0" err="1" smtClean="0">
                <a:latin typeface="Consolas"/>
              </a:rPr>
              <a:t>console.log</a:t>
            </a:r>
            <a:r>
              <a:rPr lang="en-US" sz="1400" dirty="0" smtClean="0">
                <a:latin typeface="Consolas"/>
              </a:rPr>
              <a:t>(</a:t>
            </a:r>
            <a:r>
              <a:rPr lang="en-US" sz="1400" dirty="0" smtClean="0">
                <a:solidFill>
                  <a:srgbClr val="BA2121"/>
                </a:solidFill>
                <a:latin typeface="Consolas"/>
              </a:rPr>
              <a:t>'element height', </a:t>
            </a:r>
            <a:r>
              <a:rPr lang="en-US" sz="1400" dirty="0" err="1" smtClean="0">
                <a:solidFill>
                  <a:srgbClr val="BA2121"/>
                </a:solidFill>
                <a:latin typeface="Consolas"/>
              </a:rPr>
              <a:t>data.height</a:t>
            </a:r>
            <a:r>
              <a:rPr lang="en-US" sz="1400" dirty="0" smtClean="0">
                <a:solidFill>
                  <a:srgbClr val="BA2121"/>
                </a:solidFill>
                <a:latin typeface="Consolas"/>
              </a:rPr>
              <a:t>);</a:t>
            </a:r>
          </a:p>
          <a:p>
            <a:r>
              <a:rPr lang="en-US" sz="1400" dirty="0" smtClean="0">
                <a:latin typeface="Consolas"/>
              </a:rPr>
              <a:t>        };</a:t>
            </a:r>
          </a:p>
          <a:p>
            <a:r>
              <a:rPr lang="en-US" sz="1400" dirty="0" smtClean="0">
                <a:latin typeface="Consolas"/>
              </a:rPr>
              <a:t>	};</a:t>
            </a:r>
          </a:p>
          <a:p>
            <a:r>
              <a:rPr lang="en-US" sz="1400" dirty="0" smtClean="0">
                <a:latin typeface="Consolas"/>
              </a:rPr>
              <a:t>	</a:t>
            </a:r>
            <a:r>
              <a:rPr lang="en-US" sz="1400" b="1" dirty="0" err="1" smtClean="0">
                <a:solidFill>
                  <a:srgbClr val="008000"/>
                </a:solidFill>
                <a:latin typeface="Consolas"/>
              </a:rPr>
              <a:t>module.exports</a:t>
            </a:r>
            <a:r>
              <a:rPr lang="en-US" sz="1400" b="1" dirty="0" smtClean="0">
                <a:solidFill>
                  <a:srgbClr val="008000"/>
                </a:solidFill>
                <a:latin typeface="Consolas"/>
              </a:rPr>
              <a:t> </a:t>
            </a:r>
            <a:r>
              <a:rPr lang="en-US" sz="1400" b="1" dirty="0">
                <a:solidFill>
                  <a:srgbClr val="666666"/>
                </a:solidFill>
                <a:latin typeface="Consolas"/>
              </a:rPr>
              <a:t>= </a:t>
            </a:r>
            <a:r>
              <a:rPr lang="en-US" sz="1400" dirty="0" err="1" smtClean="0">
                <a:latin typeface="Consolas"/>
              </a:rPr>
              <a:t>MainCtrl</a:t>
            </a:r>
            <a:r>
              <a:rPr lang="en-US" sz="1400" b="1" dirty="0" smtClean="0">
                <a:latin typeface="Consolas"/>
              </a:rPr>
              <a:t>;</a:t>
            </a:r>
            <a:endParaRPr lang="en-US" sz="1400" dirty="0">
              <a:latin typeface="Consolas"/>
            </a:endParaRPr>
          </a:p>
          <a:p>
            <a:r>
              <a:rPr lang="en-US" sz="1400" dirty="0">
                <a:latin typeface="Consolas"/>
              </a:rPr>
              <a:t>})</a:t>
            </a:r>
            <a:r>
              <a:rPr lang="en-US" sz="1400" dirty="0" smtClean="0">
                <a:latin typeface="Consolas"/>
              </a:rPr>
              <a:t>;</a:t>
            </a:r>
            <a:endParaRPr lang="en-US" sz="1400" dirty="0">
              <a:latin typeface="Consolas"/>
            </a:endParaRPr>
          </a:p>
        </p:txBody>
      </p:sp>
      <p:sp>
        <p:nvSpPr>
          <p:cNvPr id="8" name="TextBox 7"/>
          <p:cNvSpPr txBox="1"/>
          <p:nvPr/>
        </p:nvSpPr>
        <p:spPr>
          <a:xfrm>
            <a:off x="539552" y="1412776"/>
            <a:ext cx="1606855" cy="369332"/>
          </a:xfrm>
          <a:prstGeom prst="rect">
            <a:avLst/>
          </a:prstGeom>
          <a:noFill/>
        </p:spPr>
        <p:txBody>
          <a:bodyPr wrap="none" rtlCol="0">
            <a:spAutoFit/>
          </a:bodyPr>
          <a:lstStyle/>
          <a:p>
            <a:r>
              <a:rPr lang="en-US" dirty="0" smtClean="0">
                <a:latin typeface="Roboto Light"/>
                <a:cs typeface="Roboto Light"/>
              </a:rPr>
              <a:t>In your HTML:</a:t>
            </a:r>
          </a:p>
        </p:txBody>
      </p:sp>
      <p:sp>
        <p:nvSpPr>
          <p:cNvPr id="9" name="TextBox 8"/>
          <p:cNvSpPr txBox="1"/>
          <p:nvPr/>
        </p:nvSpPr>
        <p:spPr>
          <a:xfrm>
            <a:off x="535962" y="2780928"/>
            <a:ext cx="1947806" cy="369332"/>
          </a:xfrm>
          <a:prstGeom prst="rect">
            <a:avLst/>
          </a:prstGeom>
          <a:noFill/>
        </p:spPr>
        <p:txBody>
          <a:bodyPr wrap="none" rtlCol="0">
            <a:spAutoFit/>
          </a:bodyPr>
          <a:lstStyle/>
          <a:p>
            <a:r>
              <a:rPr lang="en-US" dirty="0" smtClean="0">
                <a:latin typeface="Roboto Light"/>
                <a:cs typeface="Roboto Light"/>
              </a:rPr>
              <a:t>In your controller:</a:t>
            </a:r>
          </a:p>
        </p:txBody>
      </p:sp>
    </p:spTree>
    <p:extLst>
      <p:ext uri="{BB962C8B-B14F-4D97-AF65-F5344CB8AC3E}">
        <p14:creationId xmlns:p14="http://schemas.microsoft.com/office/powerpoint/2010/main" xmlns="" val="390173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12"/>
          <p:cNvSpPr>
            <a:spLocks/>
          </p:cNvSpPr>
          <p:nvPr/>
        </p:nvSpPr>
        <p:spPr bwMode="auto">
          <a:xfrm>
            <a:off x="1403650" y="2610345"/>
            <a:ext cx="6377011" cy="4076689"/>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65" name="Freeform 12"/>
          <p:cNvSpPr>
            <a:spLocks/>
          </p:cNvSpPr>
          <p:nvPr/>
        </p:nvSpPr>
        <p:spPr bwMode="auto">
          <a:xfrm>
            <a:off x="1740889" y="3044638"/>
            <a:ext cx="5837428" cy="331035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75000"/>
              <a:lumOff val="25000"/>
            </a:schemeClr>
          </a:solidFill>
          <a:ln w="6350" cap="flat">
            <a:solidFill>
              <a:srgbClr val="6B6459">
                <a:alpha val="31000"/>
              </a:srgbClr>
            </a:solid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79" name="Curved Up Arrow 78"/>
          <p:cNvSpPr/>
          <p:nvPr/>
        </p:nvSpPr>
        <p:spPr bwMode="auto">
          <a:xfrm>
            <a:off x="3102657" y="4725144"/>
            <a:ext cx="3013483" cy="1065279"/>
          </a:xfrm>
          <a:prstGeom prst="curved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3600" i="0" u="none" strike="noStrike" cap="none" normalizeH="0" baseline="0" smtClean="0">
              <a:ln>
                <a:noFill/>
              </a:ln>
              <a:solidFill>
                <a:schemeClr val="bg1"/>
              </a:solidFill>
              <a:effectLst/>
              <a:latin typeface="Roboto Light" pitchFamily="2" charset="0"/>
              <a:ea typeface="Roboto Light" pitchFamily="2" charset="0"/>
            </a:endParaRPr>
          </a:p>
        </p:txBody>
      </p:sp>
      <p:sp>
        <p:nvSpPr>
          <p:cNvPr id="80" name="TextBox 79"/>
          <p:cNvSpPr txBox="1"/>
          <p:nvPr/>
        </p:nvSpPr>
        <p:spPr>
          <a:xfrm>
            <a:off x="3633602" y="5848102"/>
            <a:ext cx="1951592" cy="261610"/>
          </a:xfrm>
          <a:prstGeom prst="rect">
            <a:avLst/>
          </a:prstGeom>
          <a:noFill/>
        </p:spPr>
        <p:txBody>
          <a:bodyPr wrap="square" rtlCol="0">
            <a:spAutoFit/>
          </a:bodyPr>
          <a:lstStyle/>
          <a:p>
            <a:pPr algn="ctr"/>
            <a:r>
              <a:rPr lang="en-US" sz="1100" dirty="0" smtClean="0">
                <a:solidFill>
                  <a:schemeClr val="bg1"/>
                </a:solidFill>
                <a:latin typeface="Roboto Light" pitchFamily="2" charset="0"/>
                <a:ea typeface="Roboto Light" pitchFamily="2" charset="0"/>
              </a:rPr>
              <a:t>Direct message</a:t>
            </a:r>
            <a:endParaRPr lang="en-US" sz="1100" dirty="0">
              <a:solidFill>
                <a:schemeClr val="bg1"/>
              </a:solidFill>
              <a:latin typeface="Roboto Light" pitchFamily="2" charset="0"/>
              <a:ea typeface="Roboto Light" pitchFamily="2" charset="0"/>
            </a:endParaRPr>
          </a:p>
        </p:txBody>
      </p:sp>
      <p:sp>
        <p:nvSpPr>
          <p:cNvPr id="2" name="Text Placeholder 1"/>
          <p:cNvSpPr>
            <a:spLocks noGrp="1"/>
          </p:cNvSpPr>
          <p:nvPr>
            <p:ph type="body" sz="quarter" idx="13"/>
          </p:nvPr>
        </p:nvSpPr>
        <p:spPr/>
        <p:txBody>
          <a:bodyPr/>
          <a:lstStyle/>
          <a:p>
            <a:r>
              <a:rPr lang="en-US" dirty="0"/>
              <a:t>Widget Functionality – </a:t>
            </a:r>
            <a:r>
              <a:rPr lang="en-US" dirty="0" err="1"/>
              <a:t>Pubsub</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35</a:t>
            </a:fld>
            <a:endParaRPr lang="en-US" dirty="0"/>
          </a:p>
        </p:txBody>
      </p:sp>
      <p:sp>
        <p:nvSpPr>
          <p:cNvPr id="99" name="Freeform 12"/>
          <p:cNvSpPr>
            <a:spLocks/>
          </p:cNvSpPr>
          <p:nvPr/>
        </p:nvSpPr>
        <p:spPr bwMode="auto">
          <a:xfrm>
            <a:off x="1403648" y="1108192"/>
            <a:ext cx="6377011" cy="124068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pic>
        <p:nvPicPr>
          <p:cNvPr id="100" name="Picture 6" descr="BB_logo_Bshape_rgb.pdf"/>
          <p:cNvPicPr>
            <a:picLocks noChangeAspect="1"/>
          </p:cNvPicPr>
          <p:nvPr/>
        </p:nvPicPr>
        <p:blipFill>
          <a:blip r:embed="rId2" cstate="print"/>
          <a:srcRect/>
          <a:stretch>
            <a:fillRect/>
          </a:stretch>
        </p:blipFill>
        <p:spPr bwMode="auto">
          <a:xfrm>
            <a:off x="2021519" y="3032309"/>
            <a:ext cx="680100" cy="555702"/>
          </a:xfrm>
          <a:prstGeom prst="rect">
            <a:avLst/>
          </a:prstGeom>
          <a:noFill/>
          <a:ln w="9525">
            <a:noFill/>
            <a:miter lim="800000"/>
            <a:headEnd/>
            <a:tailEnd/>
          </a:ln>
        </p:spPr>
      </p:pic>
      <p:sp>
        <p:nvSpPr>
          <p:cNvPr id="101" name="Line 32"/>
          <p:cNvSpPr>
            <a:spLocks noChangeShapeType="1"/>
          </p:cNvSpPr>
          <p:nvPr/>
        </p:nvSpPr>
        <p:spPr bwMode="auto">
          <a:xfrm>
            <a:off x="3168810" y="2114549"/>
            <a:ext cx="7621" cy="151637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2" name="Line 33"/>
          <p:cNvSpPr>
            <a:spLocks noChangeShapeType="1"/>
          </p:cNvSpPr>
          <p:nvPr/>
        </p:nvSpPr>
        <p:spPr bwMode="auto">
          <a:xfrm>
            <a:off x="5859780" y="2106931"/>
            <a:ext cx="11431" cy="153923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4" name="TextBox 103"/>
          <p:cNvSpPr txBox="1"/>
          <p:nvPr/>
        </p:nvSpPr>
        <p:spPr>
          <a:xfrm>
            <a:off x="1461954" y="2617167"/>
            <a:ext cx="835358" cy="307777"/>
          </a:xfrm>
          <a:prstGeom prst="rect">
            <a:avLst/>
          </a:prstGeom>
          <a:noFill/>
        </p:spPr>
        <p:txBody>
          <a:bodyPr wrap="none" rtlCol="0">
            <a:spAutoFit/>
          </a:bodyPr>
          <a:lstStyle/>
          <a:p>
            <a:r>
              <a:rPr lang="en-US" sz="1400" dirty="0" smtClean="0">
                <a:latin typeface="Roboto Light" pitchFamily="2" charset="0"/>
                <a:ea typeface="Roboto Light" pitchFamily="2" charset="0"/>
              </a:rPr>
              <a:t>Browser</a:t>
            </a:r>
            <a:endParaRPr lang="en-US" sz="1400" dirty="0">
              <a:latin typeface="Roboto Light" pitchFamily="2" charset="0"/>
              <a:ea typeface="Roboto Light" pitchFamily="2" charset="0"/>
            </a:endParaRPr>
          </a:p>
        </p:txBody>
      </p:sp>
      <p:sp>
        <p:nvSpPr>
          <p:cNvPr id="105" name="TextBox 104"/>
          <p:cNvSpPr txBox="1"/>
          <p:nvPr/>
        </p:nvSpPr>
        <p:spPr>
          <a:xfrm>
            <a:off x="1455753" y="1108192"/>
            <a:ext cx="690061" cy="307777"/>
          </a:xfrm>
          <a:prstGeom prst="rect">
            <a:avLst/>
          </a:prstGeom>
          <a:noFill/>
        </p:spPr>
        <p:txBody>
          <a:bodyPr wrap="none" rtlCol="0">
            <a:spAutoFit/>
          </a:bodyPr>
          <a:lstStyle/>
          <a:p>
            <a:r>
              <a:rPr lang="en-US" sz="1400" dirty="0" smtClean="0">
                <a:latin typeface="Roboto Light" pitchFamily="2" charset="0"/>
                <a:ea typeface="Roboto Light" pitchFamily="2" charset="0"/>
              </a:rPr>
              <a:t>Server</a:t>
            </a:r>
            <a:endParaRPr lang="en-US" sz="1400" dirty="0">
              <a:latin typeface="Roboto Light" pitchFamily="2" charset="0"/>
              <a:ea typeface="Roboto Light" pitchFamily="2" charset="0"/>
            </a:endParaRPr>
          </a:p>
        </p:txBody>
      </p:sp>
      <p:sp>
        <p:nvSpPr>
          <p:cNvPr id="107" name="TextBox 106"/>
          <p:cNvSpPr txBox="1"/>
          <p:nvPr/>
        </p:nvSpPr>
        <p:spPr>
          <a:xfrm>
            <a:off x="2533421" y="3152312"/>
            <a:ext cx="1278363" cy="338554"/>
          </a:xfrm>
          <a:prstGeom prst="rect">
            <a:avLst/>
          </a:prstGeom>
          <a:noFill/>
        </p:spPr>
        <p:txBody>
          <a:bodyPr wrap="none" rtlCol="0">
            <a:spAutoFit/>
          </a:bodyPr>
          <a:lstStyle/>
          <a:p>
            <a:r>
              <a:rPr lang="en-US" sz="1600" dirty="0" smtClean="0">
                <a:solidFill>
                  <a:schemeClr val="bg1"/>
                </a:solidFill>
                <a:latin typeface="Roboto Light" pitchFamily="2" charset="0"/>
                <a:ea typeface="Roboto Light" pitchFamily="2" charset="0"/>
              </a:rPr>
              <a:t>Portal Client</a:t>
            </a:r>
            <a:endParaRPr lang="en-US" sz="1600" dirty="0">
              <a:solidFill>
                <a:schemeClr val="bg1"/>
              </a:solidFill>
              <a:latin typeface="Roboto Light" pitchFamily="2" charset="0"/>
              <a:ea typeface="Roboto Light" pitchFamily="2" charset="0"/>
            </a:endParaRPr>
          </a:p>
        </p:txBody>
      </p:sp>
      <p:sp>
        <p:nvSpPr>
          <p:cNvPr id="108" name="Freeform 18"/>
          <p:cNvSpPr>
            <a:spLocks/>
          </p:cNvSpPr>
          <p:nvPr/>
        </p:nvSpPr>
        <p:spPr bwMode="auto">
          <a:xfrm>
            <a:off x="2051129" y="1392098"/>
            <a:ext cx="2441963"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49422"/>
              <a:gd name="connsiteY0" fmla="*/ 55418 h 719494"/>
              <a:gd name="connsiteX1" fmla="*/ 2049422 w 2049422"/>
              <a:gd name="connsiteY1" fmla="*/ 0 h 719494"/>
              <a:gd name="connsiteX2" fmla="*/ 1980150 w 2049422"/>
              <a:gd name="connsiteY2" fmla="*/ 719494 h 719494"/>
              <a:gd name="connsiteX3" fmla="*/ 0 w 2049422"/>
              <a:gd name="connsiteY3" fmla="*/ 719494 h 719494"/>
              <a:gd name="connsiteX4" fmla="*/ 0 w 2049422"/>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422" h="719494">
                <a:moveTo>
                  <a:pt x="0" y="55418"/>
                </a:moveTo>
                <a:lnTo>
                  <a:pt x="2049422"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smtClean="0">
                <a:latin typeface="Roboto Light" pitchFamily="2" charset="0"/>
                <a:ea typeface="Roboto Light" pitchFamily="2" charset="0"/>
              </a:rPr>
              <a:t>Widget</a:t>
            </a:r>
          </a:p>
          <a:p>
            <a:pPr algn="ctr"/>
            <a:r>
              <a:rPr lang="en-US" sz="1400" dirty="0" smtClean="0">
                <a:latin typeface="Roboto Light" pitchFamily="2" charset="0"/>
                <a:ea typeface="Roboto Light" pitchFamily="2" charset="0"/>
              </a:rPr>
              <a:t>Back-end</a:t>
            </a:r>
            <a:endParaRPr lang="en-US" sz="1400" dirty="0">
              <a:latin typeface="Roboto Light" pitchFamily="2" charset="0"/>
              <a:ea typeface="Roboto Light" pitchFamily="2" charset="0"/>
            </a:endParaRPr>
          </a:p>
        </p:txBody>
      </p:sp>
      <p:sp>
        <p:nvSpPr>
          <p:cNvPr id="109" name="Freeform 18"/>
          <p:cNvSpPr>
            <a:spLocks/>
          </p:cNvSpPr>
          <p:nvPr/>
        </p:nvSpPr>
        <p:spPr bwMode="auto">
          <a:xfrm>
            <a:off x="4749046" y="1392098"/>
            <a:ext cx="2393932"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35568"/>
              <a:gd name="connsiteY0" fmla="*/ 55418 h 719494"/>
              <a:gd name="connsiteX1" fmla="*/ 2035568 w 2035568"/>
              <a:gd name="connsiteY1" fmla="*/ 0 h 719494"/>
              <a:gd name="connsiteX2" fmla="*/ 1980150 w 2035568"/>
              <a:gd name="connsiteY2" fmla="*/ 719494 h 719494"/>
              <a:gd name="connsiteX3" fmla="*/ 0 w 2035568"/>
              <a:gd name="connsiteY3" fmla="*/ 719494 h 719494"/>
              <a:gd name="connsiteX4" fmla="*/ 0 w 2035568"/>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568" h="719494">
                <a:moveTo>
                  <a:pt x="0" y="55418"/>
                </a:moveTo>
                <a:lnTo>
                  <a:pt x="2035568"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smtClean="0">
                <a:latin typeface="Roboto Light" pitchFamily="2" charset="0"/>
                <a:ea typeface="Roboto Light" pitchFamily="2" charset="0"/>
              </a:rPr>
              <a:t>Widget</a:t>
            </a:r>
          </a:p>
          <a:p>
            <a:pPr algn="ctr"/>
            <a:r>
              <a:rPr lang="en-US" sz="1400" dirty="0" smtClean="0">
                <a:latin typeface="Roboto Light" pitchFamily="2" charset="0"/>
                <a:ea typeface="Roboto Light" pitchFamily="2" charset="0"/>
              </a:rPr>
              <a:t>Back-end</a:t>
            </a:r>
            <a:endParaRPr lang="en-US" sz="1400" dirty="0">
              <a:latin typeface="Roboto Light" pitchFamily="2" charset="0"/>
              <a:ea typeface="Roboto Light" pitchFamily="2" charset="0"/>
            </a:endParaRPr>
          </a:p>
        </p:txBody>
      </p:sp>
      <p:sp>
        <p:nvSpPr>
          <p:cNvPr id="110" name="Freeform 13"/>
          <p:cNvSpPr>
            <a:spLocks/>
          </p:cNvSpPr>
          <p:nvPr/>
        </p:nvSpPr>
        <p:spPr bwMode="auto">
          <a:xfrm>
            <a:off x="2051129" y="3629417"/>
            <a:ext cx="2435495" cy="1101587"/>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435495"/>
              <a:gd name="connsiteY0" fmla="*/ 69273 h 1101586"/>
              <a:gd name="connsiteX1" fmla="*/ 2435495 w 2435495"/>
              <a:gd name="connsiteY1" fmla="*/ 0 h 1101586"/>
              <a:gd name="connsiteX2" fmla="*/ 2269240 w 2435495"/>
              <a:gd name="connsiteY2" fmla="*/ 1101586 h 1101586"/>
              <a:gd name="connsiteX3" fmla="*/ 0 w 2435495"/>
              <a:gd name="connsiteY3" fmla="*/ 1101586 h 1101586"/>
              <a:gd name="connsiteX4" fmla="*/ 0 w 2435495"/>
              <a:gd name="connsiteY4" fmla="*/ 69273 h 110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495" h="1101586">
                <a:moveTo>
                  <a:pt x="0" y="69273"/>
                </a:moveTo>
                <a:lnTo>
                  <a:pt x="2435495" y="0"/>
                </a:lnTo>
                <a:lnTo>
                  <a:pt x="2269240" y="1101586"/>
                </a:lnTo>
                <a:lnTo>
                  <a:pt x="0" y="1101586"/>
                </a:lnTo>
                <a:lnTo>
                  <a:pt x="0" y="69273"/>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smtClean="0">
                <a:latin typeface="Roboto Light" pitchFamily="2" charset="0"/>
                <a:ea typeface="Roboto Light" pitchFamily="2" charset="0"/>
                <a:cs typeface="Calibri"/>
              </a:rPr>
              <a:t>Widget A</a:t>
            </a:r>
          </a:p>
        </p:txBody>
      </p:sp>
      <p:sp>
        <p:nvSpPr>
          <p:cNvPr id="111" name="Freeform 13"/>
          <p:cNvSpPr>
            <a:spLocks/>
          </p:cNvSpPr>
          <p:nvPr/>
        </p:nvSpPr>
        <p:spPr bwMode="auto">
          <a:xfrm>
            <a:off x="4749046" y="3573999"/>
            <a:ext cx="2393932" cy="1157005"/>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393931"/>
              <a:gd name="connsiteY0" fmla="*/ 124691 h 1157004"/>
              <a:gd name="connsiteX1" fmla="*/ 2393931 w 2393931"/>
              <a:gd name="connsiteY1" fmla="*/ 0 h 1157004"/>
              <a:gd name="connsiteX2" fmla="*/ 2269240 w 2393931"/>
              <a:gd name="connsiteY2" fmla="*/ 1157004 h 1157004"/>
              <a:gd name="connsiteX3" fmla="*/ 0 w 2393931"/>
              <a:gd name="connsiteY3" fmla="*/ 1157004 h 1157004"/>
              <a:gd name="connsiteX4" fmla="*/ 0 w 2393931"/>
              <a:gd name="connsiteY4" fmla="*/ 124691 h 115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931" h="1157004">
                <a:moveTo>
                  <a:pt x="0" y="124691"/>
                </a:moveTo>
                <a:lnTo>
                  <a:pt x="2393931" y="0"/>
                </a:lnTo>
                <a:lnTo>
                  <a:pt x="2269240" y="1157004"/>
                </a:lnTo>
                <a:lnTo>
                  <a:pt x="0" y="1157004"/>
                </a:lnTo>
                <a:lnTo>
                  <a:pt x="0" y="124691"/>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smtClean="0">
                <a:latin typeface="Roboto Light" pitchFamily="2" charset="0"/>
                <a:ea typeface="Roboto Light" pitchFamily="2" charset="0"/>
                <a:cs typeface="Calibri"/>
              </a:rPr>
              <a:t>Widget B</a:t>
            </a:r>
          </a:p>
        </p:txBody>
      </p:sp>
      <p:grpSp>
        <p:nvGrpSpPr>
          <p:cNvPr id="81" name="Group 80"/>
          <p:cNvGrpSpPr/>
          <p:nvPr/>
        </p:nvGrpSpPr>
        <p:grpSpPr>
          <a:xfrm>
            <a:off x="2256839" y="3374323"/>
            <a:ext cx="4758588" cy="2179880"/>
            <a:chOff x="2692400" y="7162800"/>
            <a:chExt cx="3771900" cy="1671944"/>
          </a:xfrm>
        </p:grpSpPr>
        <p:cxnSp>
          <p:nvCxnSpPr>
            <p:cNvPr id="82" name="Straight Connector 81"/>
            <p:cNvCxnSpPr/>
            <p:nvPr/>
          </p:nvCxnSpPr>
          <p:spPr bwMode="auto">
            <a:xfrm flipV="1">
              <a:off x="2692400" y="7162800"/>
              <a:ext cx="3771900" cy="1524000"/>
            </a:xfrm>
            <a:prstGeom prst="line">
              <a:avLst/>
            </a:prstGeom>
            <a:solidFill>
              <a:srgbClr val="00B8FF"/>
            </a:solidFill>
            <a:ln w="2032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Connector 82"/>
            <p:cNvCxnSpPr/>
            <p:nvPr/>
          </p:nvCxnSpPr>
          <p:spPr bwMode="auto">
            <a:xfrm>
              <a:off x="3496059" y="7386944"/>
              <a:ext cx="2743200" cy="1447800"/>
            </a:xfrm>
            <a:prstGeom prst="line">
              <a:avLst/>
            </a:prstGeom>
            <a:solidFill>
              <a:srgbClr val="00B8FF"/>
            </a:solidFill>
            <a:ln w="2032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xmlns="" val="227872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12"/>
          <p:cNvSpPr>
            <a:spLocks/>
          </p:cNvSpPr>
          <p:nvPr/>
        </p:nvSpPr>
        <p:spPr bwMode="auto">
          <a:xfrm>
            <a:off x="1403650" y="2610345"/>
            <a:ext cx="6377011" cy="4076689"/>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97" name="Freeform 12"/>
          <p:cNvSpPr>
            <a:spLocks/>
          </p:cNvSpPr>
          <p:nvPr/>
        </p:nvSpPr>
        <p:spPr bwMode="auto">
          <a:xfrm>
            <a:off x="1740889" y="3044638"/>
            <a:ext cx="5837428" cy="331035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rgbClr val="0070C0"/>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sp>
        <p:nvSpPr>
          <p:cNvPr id="2" name="Text Placeholder 1"/>
          <p:cNvSpPr>
            <a:spLocks noGrp="1"/>
          </p:cNvSpPr>
          <p:nvPr>
            <p:ph type="body" sz="quarter" idx="13"/>
          </p:nvPr>
        </p:nvSpPr>
        <p:spPr/>
        <p:txBody>
          <a:bodyPr/>
          <a:lstStyle/>
          <a:p>
            <a:r>
              <a:rPr lang="en-US" dirty="0"/>
              <a:t>Widget Functionality – </a:t>
            </a:r>
            <a:r>
              <a:rPr lang="en-US" dirty="0" err="1"/>
              <a:t>Pubsub</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36</a:t>
            </a:fld>
            <a:endParaRPr lang="en-US" dirty="0"/>
          </a:p>
        </p:txBody>
      </p:sp>
      <p:sp>
        <p:nvSpPr>
          <p:cNvPr id="99" name="Freeform 12"/>
          <p:cNvSpPr>
            <a:spLocks/>
          </p:cNvSpPr>
          <p:nvPr/>
        </p:nvSpPr>
        <p:spPr bwMode="auto">
          <a:xfrm>
            <a:off x="1403648" y="1108192"/>
            <a:ext cx="6377011" cy="1240688"/>
          </a:xfrm>
          <a:custGeom>
            <a:avLst/>
            <a:gdLst/>
            <a:ahLst/>
            <a:cxnLst>
              <a:cxn ang="0">
                <a:pos x="190" y="0"/>
              </a:cxn>
              <a:cxn ang="0">
                <a:pos x="0" y="20700"/>
              </a:cxn>
              <a:cxn ang="0">
                <a:pos x="21600" y="21600"/>
              </a:cxn>
              <a:cxn ang="0">
                <a:pos x="21267" y="0"/>
              </a:cxn>
              <a:cxn ang="0">
                <a:pos x="190" y="0"/>
              </a:cxn>
              <a:cxn ang="0">
                <a:pos x="190" y="0"/>
              </a:cxn>
            </a:cxnLst>
            <a:rect l="0" t="0" r="r" b="b"/>
            <a:pathLst>
              <a:path w="21600" h="21600">
                <a:moveTo>
                  <a:pt x="190" y="0"/>
                </a:moveTo>
                <a:lnTo>
                  <a:pt x="0" y="20700"/>
                </a:lnTo>
                <a:lnTo>
                  <a:pt x="21600" y="21600"/>
                </a:lnTo>
                <a:lnTo>
                  <a:pt x="21267" y="0"/>
                </a:lnTo>
                <a:lnTo>
                  <a:pt x="190" y="0"/>
                </a:lnTo>
                <a:close/>
                <a:moveTo>
                  <a:pt x="190" y="0"/>
                </a:moveTo>
              </a:path>
            </a:pathLst>
          </a:custGeom>
          <a:solidFill>
            <a:schemeClr val="tx2">
              <a:lumMod val="25000"/>
              <a:lumOff val="75000"/>
            </a:schemeClr>
          </a:solidFill>
          <a:ln w="6350" cap="flat">
            <a:noFill/>
            <a:prstDash val="solid"/>
            <a:miter lim="800000"/>
            <a:headEnd type="none" w="med" len="med"/>
            <a:tailEnd type="none" w="med" len="med"/>
          </a:ln>
        </p:spPr>
        <p:txBody>
          <a:bodyPr lIns="0" tIns="0" rIns="0" bIns="0"/>
          <a:lstStyle/>
          <a:p>
            <a:endParaRPr lang="en-US" sz="1400">
              <a:latin typeface="Roboto Light" pitchFamily="2" charset="0"/>
              <a:ea typeface="Roboto Light" pitchFamily="2" charset="0"/>
            </a:endParaRPr>
          </a:p>
        </p:txBody>
      </p:sp>
      <p:pic>
        <p:nvPicPr>
          <p:cNvPr id="100" name="Picture 6" descr="BB_logo_Bshape_rgb.pdf"/>
          <p:cNvPicPr>
            <a:picLocks noChangeAspect="1"/>
          </p:cNvPicPr>
          <p:nvPr/>
        </p:nvPicPr>
        <p:blipFill>
          <a:blip r:embed="rId3" cstate="print"/>
          <a:srcRect/>
          <a:stretch>
            <a:fillRect/>
          </a:stretch>
        </p:blipFill>
        <p:spPr bwMode="auto">
          <a:xfrm>
            <a:off x="2021519" y="3032309"/>
            <a:ext cx="680100" cy="555702"/>
          </a:xfrm>
          <a:prstGeom prst="rect">
            <a:avLst/>
          </a:prstGeom>
          <a:noFill/>
          <a:ln w="9525">
            <a:noFill/>
            <a:miter lim="800000"/>
            <a:headEnd/>
            <a:tailEnd/>
          </a:ln>
        </p:spPr>
      </p:pic>
      <p:sp>
        <p:nvSpPr>
          <p:cNvPr id="101" name="Line 32"/>
          <p:cNvSpPr>
            <a:spLocks noChangeShapeType="1"/>
          </p:cNvSpPr>
          <p:nvPr/>
        </p:nvSpPr>
        <p:spPr bwMode="auto">
          <a:xfrm>
            <a:off x="3168810" y="2114549"/>
            <a:ext cx="7621" cy="151637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2" name="Line 33"/>
          <p:cNvSpPr>
            <a:spLocks noChangeShapeType="1"/>
          </p:cNvSpPr>
          <p:nvPr/>
        </p:nvSpPr>
        <p:spPr bwMode="auto">
          <a:xfrm>
            <a:off x="5859780" y="2106931"/>
            <a:ext cx="11431" cy="1539239"/>
          </a:xfrm>
          <a:prstGeom prst="line">
            <a:avLst/>
          </a:prstGeom>
          <a:noFill/>
          <a:ln w="25400">
            <a:solidFill>
              <a:schemeClr val="tx1"/>
            </a:solidFill>
            <a:prstDash val="dash"/>
            <a:round/>
            <a:headEnd type="triangle" w="med" len="med"/>
            <a:tailEnd type="triangle" w="med" len="med"/>
          </a:ln>
        </p:spPr>
        <p:txBody>
          <a:bodyPr/>
          <a:lstStyle/>
          <a:p>
            <a:endParaRPr lang="en-US" sz="1400">
              <a:latin typeface="Roboto Light" pitchFamily="2" charset="0"/>
              <a:ea typeface="Roboto Light" pitchFamily="2" charset="0"/>
            </a:endParaRPr>
          </a:p>
        </p:txBody>
      </p:sp>
      <p:sp>
        <p:nvSpPr>
          <p:cNvPr id="104" name="TextBox 103"/>
          <p:cNvSpPr txBox="1"/>
          <p:nvPr/>
        </p:nvSpPr>
        <p:spPr>
          <a:xfrm>
            <a:off x="1461954" y="2617167"/>
            <a:ext cx="835358" cy="307777"/>
          </a:xfrm>
          <a:prstGeom prst="rect">
            <a:avLst/>
          </a:prstGeom>
          <a:noFill/>
        </p:spPr>
        <p:txBody>
          <a:bodyPr wrap="none" rtlCol="0">
            <a:spAutoFit/>
          </a:bodyPr>
          <a:lstStyle/>
          <a:p>
            <a:r>
              <a:rPr lang="en-US" sz="1400" dirty="0" smtClean="0">
                <a:latin typeface="Roboto Light" pitchFamily="2" charset="0"/>
                <a:ea typeface="Roboto Light" pitchFamily="2" charset="0"/>
              </a:rPr>
              <a:t>Browser</a:t>
            </a:r>
            <a:endParaRPr lang="en-US" sz="1400" dirty="0">
              <a:latin typeface="Roboto Light" pitchFamily="2" charset="0"/>
              <a:ea typeface="Roboto Light" pitchFamily="2" charset="0"/>
            </a:endParaRPr>
          </a:p>
        </p:txBody>
      </p:sp>
      <p:sp>
        <p:nvSpPr>
          <p:cNvPr id="105" name="TextBox 104"/>
          <p:cNvSpPr txBox="1"/>
          <p:nvPr/>
        </p:nvSpPr>
        <p:spPr>
          <a:xfrm>
            <a:off x="1455753" y="1108192"/>
            <a:ext cx="690061" cy="307777"/>
          </a:xfrm>
          <a:prstGeom prst="rect">
            <a:avLst/>
          </a:prstGeom>
          <a:noFill/>
        </p:spPr>
        <p:txBody>
          <a:bodyPr wrap="none" rtlCol="0">
            <a:spAutoFit/>
          </a:bodyPr>
          <a:lstStyle/>
          <a:p>
            <a:r>
              <a:rPr lang="en-US" sz="1400" dirty="0" smtClean="0">
                <a:latin typeface="Roboto Light" pitchFamily="2" charset="0"/>
                <a:ea typeface="Roboto Light" pitchFamily="2" charset="0"/>
              </a:rPr>
              <a:t>Server</a:t>
            </a:r>
            <a:endParaRPr lang="en-US" sz="1400" dirty="0">
              <a:latin typeface="Roboto Light" pitchFamily="2" charset="0"/>
              <a:ea typeface="Roboto Light" pitchFamily="2" charset="0"/>
            </a:endParaRPr>
          </a:p>
        </p:txBody>
      </p:sp>
      <p:sp>
        <p:nvSpPr>
          <p:cNvPr id="107" name="TextBox 106"/>
          <p:cNvSpPr txBox="1"/>
          <p:nvPr/>
        </p:nvSpPr>
        <p:spPr>
          <a:xfrm>
            <a:off x="2533421" y="3152312"/>
            <a:ext cx="1278363" cy="338554"/>
          </a:xfrm>
          <a:prstGeom prst="rect">
            <a:avLst/>
          </a:prstGeom>
          <a:noFill/>
        </p:spPr>
        <p:txBody>
          <a:bodyPr wrap="none" rtlCol="0">
            <a:spAutoFit/>
          </a:bodyPr>
          <a:lstStyle/>
          <a:p>
            <a:r>
              <a:rPr lang="en-US" sz="1600" dirty="0" smtClean="0">
                <a:solidFill>
                  <a:schemeClr val="bg1"/>
                </a:solidFill>
                <a:latin typeface="Roboto Light" pitchFamily="2" charset="0"/>
                <a:ea typeface="Roboto Light" pitchFamily="2" charset="0"/>
              </a:rPr>
              <a:t>Portal Client</a:t>
            </a:r>
            <a:endParaRPr lang="en-US" sz="1600" dirty="0">
              <a:solidFill>
                <a:schemeClr val="bg1"/>
              </a:solidFill>
              <a:latin typeface="Roboto Light" pitchFamily="2" charset="0"/>
              <a:ea typeface="Roboto Light" pitchFamily="2" charset="0"/>
            </a:endParaRPr>
          </a:p>
        </p:txBody>
      </p:sp>
      <p:sp>
        <p:nvSpPr>
          <p:cNvPr id="108" name="Freeform 18"/>
          <p:cNvSpPr>
            <a:spLocks/>
          </p:cNvSpPr>
          <p:nvPr/>
        </p:nvSpPr>
        <p:spPr bwMode="auto">
          <a:xfrm>
            <a:off x="2051129" y="1392098"/>
            <a:ext cx="2441963"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49422"/>
              <a:gd name="connsiteY0" fmla="*/ 55418 h 719494"/>
              <a:gd name="connsiteX1" fmla="*/ 2049422 w 2049422"/>
              <a:gd name="connsiteY1" fmla="*/ 0 h 719494"/>
              <a:gd name="connsiteX2" fmla="*/ 1980150 w 2049422"/>
              <a:gd name="connsiteY2" fmla="*/ 719494 h 719494"/>
              <a:gd name="connsiteX3" fmla="*/ 0 w 2049422"/>
              <a:gd name="connsiteY3" fmla="*/ 719494 h 719494"/>
              <a:gd name="connsiteX4" fmla="*/ 0 w 2049422"/>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9422" h="719494">
                <a:moveTo>
                  <a:pt x="0" y="55418"/>
                </a:moveTo>
                <a:lnTo>
                  <a:pt x="2049422"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smtClean="0">
                <a:latin typeface="Roboto Light" pitchFamily="2" charset="0"/>
                <a:ea typeface="Roboto Light" pitchFamily="2" charset="0"/>
              </a:rPr>
              <a:t>Widget</a:t>
            </a:r>
          </a:p>
          <a:p>
            <a:pPr algn="ctr"/>
            <a:r>
              <a:rPr lang="en-US" sz="1400" dirty="0" smtClean="0">
                <a:latin typeface="Roboto Light" pitchFamily="2" charset="0"/>
                <a:ea typeface="Roboto Light" pitchFamily="2" charset="0"/>
              </a:rPr>
              <a:t>Back-end</a:t>
            </a:r>
            <a:endParaRPr lang="en-US" sz="1400" dirty="0">
              <a:latin typeface="Roboto Light" pitchFamily="2" charset="0"/>
              <a:ea typeface="Roboto Light" pitchFamily="2" charset="0"/>
            </a:endParaRPr>
          </a:p>
        </p:txBody>
      </p:sp>
      <p:sp>
        <p:nvSpPr>
          <p:cNvPr id="109" name="Freeform 18"/>
          <p:cNvSpPr>
            <a:spLocks/>
          </p:cNvSpPr>
          <p:nvPr/>
        </p:nvSpPr>
        <p:spPr bwMode="auto">
          <a:xfrm>
            <a:off x="4749046" y="1392098"/>
            <a:ext cx="2393932" cy="719494"/>
          </a:xfrm>
          <a:custGeom>
            <a:avLst/>
            <a:gdLst>
              <a:gd name="connsiteX0" fmla="*/ 0 w 1980150"/>
              <a:gd name="connsiteY0" fmla="*/ 0 h 664076"/>
              <a:gd name="connsiteX1" fmla="*/ 1980150 w 1980150"/>
              <a:gd name="connsiteY1" fmla="*/ 0 h 664076"/>
              <a:gd name="connsiteX2" fmla="*/ 1980150 w 1980150"/>
              <a:gd name="connsiteY2" fmla="*/ 664076 h 664076"/>
              <a:gd name="connsiteX3" fmla="*/ 0 w 1980150"/>
              <a:gd name="connsiteY3" fmla="*/ 664076 h 664076"/>
              <a:gd name="connsiteX4" fmla="*/ 0 w 1980150"/>
              <a:gd name="connsiteY4" fmla="*/ 0 h 664076"/>
              <a:gd name="connsiteX0" fmla="*/ 0 w 2035568"/>
              <a:gd name="connsiteY0" fmla="*/ 55418 h 719494"/>
              <a:gd name="connsiteX1" fmla="*/ 2035568 w 2035568"/>
              <a:gd name="connsiteY1" fmla="*/ 0 h 719494"/>
              <a:gd name="connsiteX2" fmla="*/ 1980150 w 2035568"/>
              <a:gd name="connsiteY2" fmla="*/ 719494 h 719494"/>
              <a:gd name="connsiteX3" fmla="*/ 0 w 2035568"/>
              <a:gd name="connsiteY3" fmla="*/ 719494 h 719494"/>
              <a:gd name="connsiteX4" fmla="*/ 0 w 2035568"/>
              <a:gd name="connsiteY4" fmla="*/ 55418 h 719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568" h="719494">
                <a:moveTo>
                  <a:pt x="0" y="55418"/>
                </a:moveTo>
                <a:lnTo>
                  <a:pt x="2035568" y="0"/>
                </a:lnTo>
                <a:lnTo>
                  <a:pt x="1980150" y="719494"/>
                </a:lnTo>
                <a:lnTo>
                  <a:pt x="0" y="719494"/>
                </a:lnTo>
                <a:lnTo>
                  <a:pt x="0" y="55418"/>
                </a:lnTo>
                <a:close/>
              </a:path>
            </a:pathLst>
          </a:custGeom>
          <a:solidFill>
            <a:schemeClr val="tx2">
              <a:lumMod val="50000"/>
              <a:lumOff val="50000"/>
            </a:schemeClr>
          </a:solidFill>
          <a:ln w="9525" cap="flat">
            <a:noFill/>
            <a:prstDash val="solid"/>
            <a:miter lim="800000"/>
            <a:headEnd type="none" w="med" len="med"/>
            <a:tailEnd type="none" w="med" len="med"/>
          </a:ln>
        </p:spPr>
        <p:txBody>
          <a:bodyPr lIns="0" tIns="0" rIns="0" bIns="0" anchor="ctr" anchorCtr="1"/>
          <a:lstStyle/>
          <a:p>
            <a:pPr algn="ctr"/>
            <a:r>
              <a:rPr lang="en-US" sz="1400" dirty="0" smtClean="0">
                <a:latin typeface="Roboto Light" pitchFamily="2" charset="0"/>
                <a:ea typeface="Roboto Light" pitchFamily="2" charset="0"/>
              </a:rPr>
              <a:t>Widget</a:t>
            </a:r>
          </a:p>
          <a:p>
            <a:pPr algn="ctr"/>
            <a:r>
              <a:rPr lang="en-US" sz="1400" dirty="0" smtClean="0">
                <a:latin typeface="Roboto Light" pitchFamily="2" charset="0"/>
                <a:ea typeface="Roboto Light" pitchFamily="2" charset="0"/>
              </a:rPr>
              <a:t>Back-end</a:t>
            </a:r>
            <a:endParaRPr lang="en-US" sz="1400" dirty="0">
              <a:latin typeface="Roboto Light" pitchFamily="2" charset="0"/>
              <a:ea typeface="Roboto Light" pitchFamily="2" charset="0"/>
            </a:endParaRPr>
          </a:p>
        </p:txBody>
      </p:sp>
      <p:sp>
        <p:nvSpPr>
          <p:cNvPr id="110" name="Freeform 13"/>
          <p:cNvSpPr>
            <a:spLocks/>
          </p:cNvSpPr>
          <p:nvPr/>
        </p:nvSpPr>
        <p:spPr bwMode="auto">
          <a:xfrm>
            <a:off x="2051129" y="3629417"/>
            <a:ext cx="2435495" cy="1101587"/>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435495"/>
              <a:gd name="connsiteY0" fmla="*/ 69273 h 1101586"/>
              <a:gd name="connsiteX1" fmla="*/ 2435495 w 2435495"/>
              <a:gd name="connsiteY1" fmla="*/ 0 h 1101586"/>
              <a:gd name="connsiteX2" fmla="*/ 2269240 w 2435495"/>
              <a:gd name="connsiteY2" fmla="*/ 1101586 h 1101586"/>
              <a:gd name="connsiteX3" fmla="*/ 0 w 2435495"/>
              <a:gd name="connsiteY3" fmla="*/ 1101586 h 1101586"/>
              <a:gd name="connsiteX4" fmla="*/ 0 w 2435495"/>
              <a:gd name="connsiteY4" fmla="*/ 69273 h 110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495" h="1101586">
                <a:moveTo>
                  <a:pt x="0" y="69273"/>
                </a:moveTo>
                <a:lnTo>
                  <a:pt x="2435495" y="0"/>
                </a:lnTo>
                <a:lnTo>
                  <a:pt x="2269240" y="1101586"/>
                </a:lnTo>
                <a:lnTo>
                  <a:pt x="0" y="1101586"/>
                </a:lnTo>
                <a:lnTo>
                  <a:pt x="0" y="69273"/>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smtClean="0">
                <a:latin typeface="Roboto Light" pitchFamily="2" charset="0"/>
                <a:ea typeface="Roboto Light" pitchFamily="2" charset="0"/>
                <a:cs typeface="Calibri"/>
              </a:rPr>
              <a:t>Widget A</a:t>
            </a:r>
          </a:p>
        </p:txBody>
      </p:sp>
      <p:sp>
        <p:nvSpPr>
          <p:cNvPr id="111" name="Freeform 13"/>
          <p:cNvSpPr>
            <a:spLocks/>
          </p:cNvSpPr>
          <p:nvPr/>
        </p:nvSpPr>
        <p:spPr bwMode="auto">
          <a:xfrm>
            <a:off x="4749046" y="3573999"/>
            <a:ext cx="2393932" cy="1157005"/>
          </a:xfrm>
          <a:custGeom>
            <a:avLst/>
            <a:gdLst>
              <a:gd name="connsiteX0" fmla="*/ 0 w 2269240"/>
              <a:gd name="connsiteY0" fmla="*/ 0 h 1032313"/>
              <a:gd name="connsiteX1" fmla="*/ 2269240 w 2269240"/>
              <a:gd name="connsiteY1" fmla="*/ 0 h 1032313"/>
              <a:gd name="connsiteX2" fmla="*/ 2269240 w 2269240"/>
              <a:gd name="connsiteY2" fmla="*/ 1032313 h 1032313"/>
              <a:gd name="connsiteX3" fmla="*/ 0 w 2269240"/>
              <a:gd name="connsiteY3" fmla="*/ 1032313 h 1032313"/>
              <a:gd name="connsiteX4" fmla="*/ 0 w 2269240"/>
              <a:gd name="connsiteY4" fmla="*/ 0 h 1032313"/>
              <a:gd name="connsiteX0" fmla="*/ 0 w 2393931"/>
              <a:gd name="connsiteY0" fmla="*/ 124691 h 1157004"/>
              <a:gd name="connsiteX1" fmla="*/ 2393931 w 2393931"/>
              <a:gd name="connsiteY1" fmla="*/ 0 h 1157004"/>
              <a:gd name="connsiteX2" fmla="*/ 2269240 w 2393931"/>
              <a:gd name="connsiteY2" fmla="*/ 1157004 h 1157004"/>
              <a:gd name="connsiteX3" fmla="*/ 0 w 2393931"/>
              <a:gd name="connsiteY3" fmla="*/ 1157004 h 1157004"/>
              <a:gd name="connsiteX4" fmla="*/ 0 w 2393931"/>
              <a:gd name="connsiteY4" fmla="*/ 124691 h 115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931" h="1157004">
                <a:moveTo>
                  <a:pt x="0" y="124691"/>
                </a:moveTo>
                <a:lnTo>
                  <a:pt x="2393931" y="0"/>
                </a:lnTo>
                <a:lnTo>
                  <a:pt x="2269240" y="1157004"/>
                </a:lnTo>
                <a:lnTo>
                  <a:pt x="0" y="1157004"/>
                </a:lnTo>
                <a:lnTo>
                  <a:pt x="0" y="124691"/>
                </a:lnTo>
                <a:close/>
              </a:path>
            </a:pathLst>
          </a:custGeom>
          <a:solidFill>
            <a:schemeClr val="tx2">
              <a:lumMod val="50000"/>
              <a:lumOff val="50000"/>
            </a:schemeClr>
          </a:solidFill>
          <a:ln w="6350" cap="flat">
            <a:noFill/>
            <a:prstDash val="solid"/>
            <a:miter lim="800000"/>
            <a:headEnd type="none" w="med" len="med"/>
            <a:tailEnd type="none" w="med" len="med"/>
          </a:ln>
        </p:spPr>
        <p:txBody>
          <a:bodyPr lIns="0" tIns="0" rIns="0" bIns="0" anchor="ctr" anchorCtr="1"/>
          <a:lstStyle/>
          <a:p>
            <a:pPr algn="ctr">
              <a:defRPr/>
            </a:pPr>
            <a:r>
              <a:rPr lang="en-US" sz="2000" dirty="0" smtClean="0">
                <a:latin typeface="Roboto Light" pitchFamily="2" charset="0"/>
                <a:ea typeface="Roboto Light" pitchFamily="2" charset="0"/>
                <a:cs typeface="Calibri"/>
              </a:rPr>
              <a:t>Widget B</a:t>
            </a:r>
          </a:p>
        </p:txBody>
      </p:sp>
      <p:grpSp>
        <p:nvGrpSpPr>
          <p:cNvPr id="8" name="Group 7"/>
          <p:cNvGrpSpPr/>
          <p:nvPr/>
        </p:nvGrpSpPr>
        <p:grpSpPr>
          <a:xfrm>
            <a:off x="1975948" y="4731004"/>
            <a:ext cx="5403739" cy="1263967"/>
            <a:chOff x="1975948" y="4731004"/>
            <a:chExt cx="5403739" cy="1263967"/>
          </a:xfrm>
        </p:grpSpPr>
        <p:sp>
          <p:nvSpPr>
            <p:cNvPr id="103" name="AutoShape 18"/>
            <p:cNvSpPr>
              <a:spLocks noChangeArrowheads="1"/>
            </p:cNvSpPr>
            <p:nvPr/>
          </p:nvSpPr>
          <p:spPr bwMode="auto">
            <a:xfrm rot="16200000">
              <a:off x="4375091" y="2990376"/>
              <a:ext cx="700969" cy="5308222"/>
            </a:xfrm>
            <a:prstGeom prst="can">
              <a:avLst>
                <a:gd name="adj" fmla="val 80908"/>
              </a:avLst>
            </a:prstGeom>
            <a:solidFill>
              <a:schemeClr val="tx2">
                <a:lumMod val="25000"/>
                <a:lumOff val="75000"/>
              </a:schemeClr>
            </a:solidFill>
            <a:ln w="3175">
              <a:solidFill>
                <a:schemeClr val="tx2">
                  <a:lumMod val="50000"/>
                  <a:lumOff val="50000"/>
                </a:schemeClr>
              </a:solidFill>
              <a:round/>
              <a:headEnd/>
              <a:tailEnd/>
            </a:ln>
          </p:spPr>
          <p:txBody>
            <a:bodyPr vert="eaVert" wrap="none" anchor="ctr"/>
            <a:lstStyle/>
            <a:p>
              <a:pPr algn="ctr"/>
              <a:r>
                <a:rPr lang="en-US" sz="1400" dirty="0">
                  <a:latin typeface="Roboto Light" pitchFamily="2" charset="0"/>
                  <a:ea typeface="Roboto Light" pitchFamily="2" charset="0"/>
                </a:rPr>
                <a:t>Client </a:t>
              </a:r>
              <a:r>
                <a:rPr lang="en-US" sz="1400" dirty="0" smtClean="0">
                  <a:latin typeface="Roboto Light" pitchFamily="2" charset="0"/>
                  <a:ea typeface="Roboto Light" pitchFamily="2" charset="0"/>
                </a:rPr>
                <a:t>Channels</a:t>
              </a:r>
              <a:endParaRPr lang="en-US" sz="1400" dirty="0">
                <a:latin typeface="Roboto Light" pitchFamily="2" charset="0"/>
                <a:ea typeface="Roboto Light" pitchFamily="2" charset="0"/>
              </a:endParaRPr>
            </a:p>
          </p:txBody>
        </p:sp>
        <p:sp>
          <p:nvSpPr>
            <p:cNvPr id="86" name="Down Arrow 85"/>
            <p:cNvSpPr/>
            <p:nvPr/>
          </p:nvSpPr>
          <p:spPr bwMode="auto">
            <a:xfrm>
              <a:off x="2903933" y="4731005"/>
              <a:ext cx="308728" cy="570337"/>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smtClean="0">
                <a:ln>
                  <a:noFill/>
                </a:ln>
                <a:solidFill>
                  <a:schemeClr val="bg1"/>
                </a:solidFill>
                <a:effectLst/>
                <a:latin typeface="Roboto Light" pitchFamily="2" charset="0"/>
                <a:ea typeface="Roboto Light" pitchFamily="2" charset="0"/>
              </a:endParaRPr>
            </a:p>
          </p:txBody>
        </p:sp>
        <p:sp>
          <p:nvSpPr>
            <p:cNvPr id="87" name="Up Arrow 86"/>
            <p:cNvSpPr/>
            <p:nvPr/>
          </p:nvSpPr>
          <p:spPr bwMode="auto">
            <a:xfrm>
              <a:off x="3275856" y="4731005"/>
              <a:ext cx="302850" cy="562173"/>
            </a:xfrm>
            <a:prstGeom prst="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smtClean="0">
                <a:ln>
                  <a:noFill/>
                </a:ln>
                <a:solidFill>
                  <a:schemeClr val="bg1"/>
                </a:solidFill>
                <a:effectLst/>
                <a:latin typeface="Roboto Light" pitchFamily="2" charset="0"/>
                <a:ea typeface="Roboto Light" pitchFamily="2" charset="0"/>
              </a:endParaRPr>
            </a:p>
          </p:txBody>
        </p:sp>
        <p:sp>
          <p:nvSpPr>
            <p:cNvPr id="88" name="Down Arrow 87"/>
            <p:cNvSpPr/>
            <p:nvPr/>
          </p:nvSpPr>
          <p:spPr bwMode="auto">
            <a:xfrm>
              <a:off x="5521927" y="4731005"/>
              <a:ext cx="308728" cy="562998"/>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smtClean="0">
                <a:ln>
                  <a:noFill/>
                </a:ln>
                <a:solidFill>
                  <a:schemeClr val="bg1"/>
                </a:solidFill>
                <a:effectLst/>
                <a:latin typeface="Roboto Light" pitchFamily="2" charset="0"/>
                <a:ea typeface="Roboto Light" pitchFamily="2" charset="0"/>
              </a:endParaRPr>
            </a:p>
          </p:txBody>
        </p:sp>
        <p:sp>
          <p:nvSpPr>
            <p:cNvPr id="89" name="Up Arrow 88"/>
            <p:cNvSpPr/>
            <p:nvPr/>
          </p:nvSpPr>
          <p:spPr bwMode="auto">
            <a:xfrm>
              <a:off x="5893851" y="4731004"/>
              <a:ext cx="302850" cy="562998"/>
            </a:xfrm>
            <a:prstGeom prst="upArrow">
              <a:avLst/>
            </a:prstGeom>
            <a:solidFill>
              <a:schemeClr val="accent4"/>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pPr>
              <a:endParaRPr kumimoji="0" lang="nl-NL" sz="4400" i="0" u="none" strike="noStrike" cap="none" normalizeH="0" baseline="0" smtClean="0">
                <a:ln>
                  <a:noFill/>
                </a:ln>
                <a:solidFill>
                  <a:schemeClr val="bg1"/>
                </a:solidFill>
                <a:effectLst/>
                <a:latin typeface="Roboto Light" pitchFamily="2" charset="0"/>
                <a:ea typeface="Roboto Light" pitchFamily="2" charset="0"/>
              </a:endParaRPr>
            </a:p>
          </p:txBody>
        </p:sp>
        <p:cxnSp>
          <p:nvCxnSpPr>
            <p:cNvPr id="90" name="Straight Connector 89"/>
            <p:cNvCxnSpPr/>
            <p:nvPr/>
          </p:nvCxnSpPr>
          <p:spPr bwMode="auto">
            <a:xfrm flipV="1">
              <a:off x="2659179" y="5473998"/>
              <a:ext cx="4306613" cy="9187"/>
            </a:xfrm>
            <a:prstGeom prst="line">
              <a:avLst/>
            </a:prstGeom>
            <a:solidFill>
              <a:srgbClr val="00B8FF"/>
            </a:solidFill>
            <a:ln w="44450" cap="flat" cmpd="sng" algn="ctr">
              <a:solidFill>
                <a:srgbClr val="C00000"/>
              </a:solidFill>
              <a:prstDash val="solid"/>
              <a:round/>
              <a:headEnd type="triangle" w="lg" len="med"/>
              <a:tailEnd type="triangle" w="lg"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1" name="Straight Connector 90"/>
            <p:cNvCxnSpPr/>
            <p:nvPr/>
          </p:nvCxnSpPr>
          <p:spPr bwMode="auto">
            <a:xfrm>
              <a:off x="2659179" y="5818632"/>
              <a:ext cx="4306613" cy="0"/>
            </a:xfrm>
            <a:prstGeom prst="line">
              <a:avLst/>
            </a:prstGeom>
            <a:solidFill>
              <a:srgbClr val="00B8FF"/>
            </a:solidFill>
            <a:ln w="44450" cap="flat" cmpd="sng" algn="ctr">
              <a:solidFill>
                <a:srgbClr val="C00000"/>
              </a:solidFill>
              <a:prstDash val="solid"/>
              <a:round/>
              <a:headEnd type="triangle" w="lg" len="med"/>
              <a:tailEnd type="triangle" w="lg"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2" name="TextBox 91"/>
            <p:cNvSpPr txBox="1"/>
            <p:nvPr/>
          </p:nvSpPr>
          <p:spPr>
            <a:xfrm>
              <a:off x="3501064" y="4841343"/>
              <a:ext cx="1001546" cy="307777"/>
            </a:xfrm>
            <a:prstGeom prst="rect">
              <a:avLst/>
            </a:prstGeom>
            <a:noFill/>
          </p:spPr>
          <p:txBody>
            <a:bodyPr wrap="square" rtlCol="0">
              <a:spAutoFit/>
            </a:bodyPr>
            <a:lstStyle/>
            <a:p>
              <a:pPr algn="l"/>
              <a:r>
                <a:rPr lang="en-US" sz="1400" dirty="0" smtClean="0">
                  <a:solidFill>
                    <a:schemeClr val="bg1"/>
                  </a:solidFill>
                  <a:latin typeface="Roboto Light" pitchFamily="2" charset="0"/>
                  <a:ea typeface="Roboto Light" pitchFamily="2" charset="0"/>
                </a:rPr>
                <a:t>Subscribe</a:t>
              </a:r>
              <a:endParaRPr lang="en-US" sz="1400" dirty="0">
                <a:solidFill>
                  <a:schemeClr val="bg1"/>
                </a:solidFill>
                <a:latin typeface="Roboto Light" pitchFamily="2" charset="0"/>
                <a:ea typeface="Roboto Light" pitchFamily="2" charset="0"/>
              </a:endParaRPr>
            </a:p>
          </p:txBody>
        </p:sp>
        <p:sp>
          <p:nvSpPr>
            <p:cNvPr id="93" name="TextBox 92"/>
            <p:cNvSpPr txBox="1"/>
            <p:nvPr/>
          </p:nvSpPr>
          <p:spPr>
            <a:xfrm>
              <a:off x="6116140" y="4841343"/>
              <a:ext cx="1001546" cy="307777"/>
            </a:xfrm>
            <a:prstGeom prst="rect">
              <a:avLst/>
            </a:prstGeom>
            <a:noFill/>
          </p:spPr>
          <p:txBody>
            <a:bodyPr wrap="square" rtlCol="0">
              <a:spAutoFit/>
            </a:bodyPr>
            <a:lstStyle/>
            <a:p>
              <a:pPr algn="l"/>
              <a:r>
                <a:rPr lang="en-US" sz="1400" dirty="0" smtClean="0">
                  <a:solidFill>
                    <a:schemeClr val="bg1"/>
                  </a:solidFill>
                  <a:latin typeface="Roboto Light" pitchFamily="2" charset="0"/>
                  <a:ea typeface="Roboto Light" pitchFamily="2" charset="0"/>
                </a:rPr>
                <a:t>Subscribe</a:t>
              </a:r>
              <a:endParaRPr lang="en-US" sz="1400" dirty="0">
                <a:solidFill>
                  <a:schemeClr val="bg1"/>
                </a:solidFill>
                <a:latin typeface="Roboto Light" pitchFamily="2" charset="0"/>
                <a:ea typeface="Roboto Light" pitchFamily="2" charset="0"/>
              </a:endParaRPr>
            </a:p>
          </p:txBody>
        </p:sp>
        <p:sp>
          <p:nvSpPr>
            <p:cNvPr id="94" name="TextBox 93"/>
            <p:cNvSpPr txBox="1"/>
            <p:nvPr/>
          </p:nvSpPr>
          <p:spPr>
            <a:xfrm>
              <a:off x="1975948" y="4841343"/>
              <a:ext cx="1001546" cy="307777"/>
            </a:xfrm>
            <a:prstGeom prst="rect">
              <a:avLst/>
            </a:prstGeom>
            <a:noFill/>
          </p:spPr>
          <p:txBody>
            <a:bodyPr wrap="square" rtlCol="0">
              <a:spAutoFit/>
            </a:bodyPr>
            <a:lstStyle/>
            <a:p>
              <a:pPr algn="r"/>
              <a:r>
                <a:rPr lang="en-US" sz="1400" dirty="0" smtClean="0">
                  <a:solidFill>
                    <a:schemeClr val="bg1"/>
                  </a:solidFill>
                  <a:latin typeface="Roboto Light" pitchFamily="2" charset="0"/>
                  <a:ea typeface="Roboto Light" pitchFamily="2" charset="0"/>
                </a:rPr>
                <a:t>Publish</a:t>
              </a:r>
              <a:endParaRPr lang="en-US" sz="1400" dirty="0">
                <a:solidFill>
                  <a:schemeClr val="bg1"/>
                </a:solidFill>
                <a:latin typeface="Roboto Light" pitchFamily="2" charset="0"/>
                <a:ea typeface="Roboto Light" pitchFamily="2" charset="0"/>
              </a:endParaRPr>
            </a:p>
          </p:txBody>
        </p:sp>
        <p:sp>
          <p:nvSpPr>
            <p:cNvPr id="95" name="TextBox 94"/>
            <p:cNvSpPr txBox="1"/>
            <p:nvPr/>
          </p:nvSpPr>
          <p:spPr>
            <a:xfrm>
              <a:off x="4581592" y="4841343"/>
              <a:ext cx="1001546" cy="307777"/>
            </a:xfrm>
            <a:prstGeom prst="rect">
              <a:avLst/>
            </a:prstGeom>
            <a:noFill/>
          </p:spPr>
          <p:txBody>
            <a:bodyPr wrap="square" rtlCol="0">
              <a:spAutoFit/>
            </a:bodyPr>
            <a:lstStyle/>
            <a:p>
              <a:pPr algn="r"/>
              <a:r>
                <a:rPr lang="en-US" sz="1400" dirty="0" smtClean="0">
                  <a:solidFill>
                    <a:schemeClr val="bg1"/>
                  </a:solidFill>
                  <a:latin typeface="Roboto Light" pitchFamily="2" charset="0"/>
                  <a:ea typeface="Roboto Light" pitchFamily="2" charset="0"/>
                </a:rPr>
                <a:t>Publish</a:t>
              </a:r>
              <a:endParaRPr lang="en-US" sz="1400" dirty="0">
                <a:solidFill>
                  <a:schemeClr val="bg1"/>
                </a:solidFill>
                <a:latin typeface="Roboto Light" pitchFamily="2" charset="0"/>
                <a:ea typeface="Roboto Light" pitchFamily="2" charset="0"/>
              </a:endParaRPr>
            </a:p>
          </p:txBody>
        </p:sp>
      </p:grpSp>
    </p:spTree>
    <p:extLst>
      <p:ext uri="{BB962C8B-B14F-4D97-AF65-F5344CB8AC3E}">
        <p14:creationId xmlns:p14="http://schemas.microsoft.com/office/powerpoint/2010/main" xmlns="" val="17614261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Functionality </a:t>
            </a:r>
            <a:r>
              <a:rPr lang="en-US" dirty="0"/>
              <a:t>– Pubsub</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37</a:t>
            </a:fld>
            <a:endParaRPr lang="en-US" dirty="0"/>
          </a:p>
        </p:txBody>
      </p:sp>
      <p:sp>
        <p:nvSpPr>
          <p:cNvPr id="6" name="TextBox 5"/>
          <p:cNvSpPr txBox="1"/>
          <p:nvPr/>
        </p:nvSpPr>
        <p:spPr>
          <a:xfrm>
            <a:off x="467544" y="2204864"/>
            <a:ext cx="8280920" cy="2322174"/>
          </a:xfrm>
          <a:prstGeom prst="rect">
            <a:avLst/>
          </a:prstGeom>
          <a:noFill/>
        </p:spPr>
        <p:txBody>
          <a:bodyPr wrap="square" rtlCol="0">
            <a:spAutoFit/>
          </a:bodyPr>
          <a:lstStyle/>
          <a:p>
            <a:pPr>
              <a:lnSpc>
                <a:spcPct val="115000"/>
              </a:lnSpc>
              <a:spcAft>
                <a:spcPts val="0"/>
              </a:spcAft>
            </a:pPr>
            <a:r>
              <a:rPr lang="en-GB" sz="1400" i="1" dirty="0">
                <a:solidFill>
                  <a:srgbClr val="AAAAAA"/>
                </a:solidFill>
                <a:latin typeface="Consolas" panose="020B0609020204030204" pitchFamily="49" charset="0"/>
                <a:ea typeface="Times New Roman"/>
                <a:cs typeface="Consolas" panose="020B0609020204030204" pitchFamily="49" charset="0"/>
              </a:rPr>
              <a:t>// This is how you publish to a channel</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err="1">
                <a:solidFill>
                  <a:srgbClr val="0000AA"/>
                </a:solidFill>
                <a:latin typeface="Consolas" panose="020B0609020204030204" pitchFamily="49" charset="0"/>
                <a:ea typeface="Times New Roman"/>
                <a:cs typeface="Consolas" panose="020B0609020204030204" pitchFamily="49" charset="0"/>
              </a:rPr>
              <a:t>lpCoreBus</a:t>
            </a:r>
            <a:r>
              <a:rPr lang="en-GB" sz="1400" dirty="0" err="1">
                <a:latin typeface="Consolas" panose="020B0609020204030204" pitchFamily="49" charset="0"/>
                <a:ea typeface="Times New Roman"/>
                <a:cs typeface="Consolas" panose="020B0609020204030204" pitchFamily="49" charset="0"/>
              </a:rPr>
              <a:t>.publish</a:t>
            </a:r>
            <a:r>
              <a:rPr lang="en-GB" sz="1400" dirty="0">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"todos-updated"</a:t>
            </a:r>
            <a:r>
              <a:rPr lang="en-GB" sz="1400" dirty="0">
                <a:latin typeface="Consolas" panose="020B0609020204030204" pitchFamily="49" charset="0"/>
                <a:ea typeface="Times New Roman"/>
                <a:cs typeface="Consolas" panose="020B0609020204030204" pitchFamily="49" charset="0"/>
              </a:rPr>
              <a:t>, {</a:t>
            </a:r>
            <a:r>
              <a:rPr lang="en-GB" sz="1400" dirty="0" err="1">
                <a:latin typeface="Consolas" panose="020B0609020204030204" pitchFamily="49" charset="0"/>
                <a:ea typeface="Times New Roman"/>
                <a:cs typeface="Consolas" panose="020B0609020204030204" pitchFamily="49" charset="0"/>
              </a:rPr>
              <a:t>totalTodos</a:t>
            </a:r>
            <a:r>
              <a:rPr lang="en-GB" sz="1400" dirty="0">
                <a:latin typeface="Consolas" panose="020B0609020204030204" pitchFamily="49" charset="0"/>
                <a:ea typeface="Times New Roman"/>
                <a:cs typeface="Consolas" panose="020B0609020204030204" pitchFamily="49" charset="0"/>
              </a:rPr>
              <a:t>: </a:t>
            </a:r>
            <a:r>
              <a:rPr lang="en-GB" sz="1400" dirty="0">
                <a:solidFill>
                  <a:srgbClr val="009999"/>
                </a:solidFill>
                <a:latin typeface="Consolas" panose="020B0609020204030204" pitchFamily="49" charset="0"/>
                <a:ea typeface="Times New Roman"/>
                <a:cs typeface="Consolas" panose="020B0609020204030204" pitchFamily="49" charset="0"/>
              </a:rPr>
              <a:t>5</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a:t>
            </a:r>
            <a:endParaRPr lang="en-GB" sz="1400" dirty="0" smtClean="0">
              <a:latin typeface="Consolas" panose="020B0609020204030204" pitchFamily="49" charset="0"/>
              <a:ea typeface="Times New Roman"/>
              <a:cs typeface="Consolas" panose="020B0609020204030204" pitchFamily="49" charset="0"/>
            </a:endParaRPr>
          </a:p>
          <a:p>
            <a:pPr>
              <a:lnSpc>
                <a:spcPct val="115000"/>
              </a:lnSpc>
              <a:spcAft>
                <a:spcPts val="0"/>
              </a:spcAft>
            </a:pPr>
            <a:endParaRPr lang="en-US" sz="1400" dirty="0">
              <a:latin typeface="Consolas" panose="020B0609020204030204" pitchFamily="49" charset="0"/>
              <a:ea typeface="Times New Roman"/>
              <a:cs typeface="Consolas" panose="020B0609020204030204" pitchFamily="49" charset="0"/>
            </a:endParaRPr>
          </a:p>
          <a:p>
            <a:pPr>
              <a:lnSpc>
                <a:spcPct val="115000"/>
              </a:lnSpc>
              <a:spcAft>
                <a:spcPts val="0"/>
              </a:spcAft>
            </a:pP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i="1" dirty="0">
                <a:solidFill>
                  <a:srgbClr val="AAAAAA"/>
                </a:solidFill>
                <a:latin typeface="Consolas" panose="020B0609020204030204" pitchFamily="49" charset="0"/>
                <a:ea typeface="Times New Roman"/>
                <a:cs typeface="Consolas" panose="020B0609020204030204" pitchFamily="49" charset="0"/>
              </a:rPr>
              <a:t>// This is how your subscribe to the channel</a:t>
            </a:r>
            <a:endParaRPr lang="en-GB" sz="1400" dirty="0">
              <a:latin typeface="Consolas" panose="020B0609020204030204" pitchFamily="49" charset="0"/>
              <a:ea typeface="Times New Roman"/>
              <a:cs typeface="Consolas" panose="020B0609020204030204" pitchFamily="49" charset="0"/>
            </a:endParaRPr>
          </a:p>
          <a:p>
            <a:pPr>
              <a:lnSpc>
                <a:spcPct val="115000"/>
              </a:lnSpc>
              <a:spcAft>
                <a:spcPts val="0"/>
              </a:spcAft>
            </a:pPr>
            <a:r>
              <a:rPr lang="en-GB" sz="1400" dirty="0" err="1">
                <a:solidFill>
                  <a:srgbClr val="0000AA"/>
                </a:solidFill>
                <a:latin typeface="Consolas" panose="020B0609020204030204" pitchFamily="49" charset="0"/>
                <a:ea typeface="Times New Roman"/>
                <a:cs typeface="Consolas" panose="020B0609020204030204" pitchFamily="49" charset="0"/>
              </a:rPr>
              <a:t>lpCoreBus</a:t>
            </a:r>
            <a:r>
              <a:rPr lang="en-GB" sz="1400" dirty="0" err="1">
                <a:latin typeface="Consolas" panose="020B0609020204030204" pitchFamily="49" charset="0"/>
                <a:ea typeface="Times New Roman"/>
                <a:cs typeface="Consolas" panose="020B0609020204030204" pitchFamily="49" charset="0"/>
              </a:rPr>
              <a:t>.subscribe</a:t>
            </a:r>
            <a:r>
              <a:rPr lang="en-GB" sz="1400" dirty="0">
                <a:latin typeface="Consolas" panose="020B0609020204030204" pitchFamily="49" charset="0"/>
                <a:ea typeface="Times New Roman"/>
                <a:cs typeface="Consolas" panose="020B0609020204030204" pitchFamily="49" charset="0"/>
              </a:rPr>
              <a:t>(</a:t>
            </a:r>
            <a:r>
              <a:rPr lang="en-GB" sz="1400" dirty="0">
                <a:solidFill>
                  <a:srgbClr val="AA5500"/>
                </a:solidFill>
                <a:latin typeface="Consolas" panose="020B0609020204030204" pitchFamily="49" charset="0"/>
                <a:ea typeface="Times New Roman"/>
                <a:cs typeface="Consolas" panose="020B0609020204030204" pitchFamily="49" charset="0"/>
              </a:rPr>
              <a:t>"todos-updated"</a:t>
            </a:r>
            <a:r>
              <a:rPr lang="en-GB" sz="1400" dirty="0">
                <a:latin typeface="Consolas" panose="020B0609020204030204" pitchFamily="49" charset="0"/>
                <a:ea typeface="Times New Roman"/>
                <a:cs typeface="Consolas" panose="020B0609020204030204" pitchFamily="49" charset="0"/>
              </a:rPr>
              <a:t>, </a:t>
            </a:r>
            <a:r>
              <a:rPr lang="en-GB" sz="1400" dirty="0">
                <a:solidFill>
                  <a:srgbClr val="0000AA"/>
                </a:solidFill>
                <a:latin typeface="Consolas" panose="020B0609020204030204" pitchFamily="49" charset="0"/>
                <a:ea typeface="Times New Roman"/>
                <a:cs typeface="Consolas" panose="020B0609020204030204" pitchFamily="49" charset="0"/>
              </a:rPr>
              <a:t>function</a:t>
            </a:r>
            <a:r>
              <a:rPr lang="en-GB" sz="1400" dirty="0">
                <a:latin typeface="Consolas" panose="020B0609020204030204" pitchFamily="49" charset="0"/>
                <a:ea typeface="Times New Roman"/>
                <a:cs typeface="Consolas" panose="020B0609020204030204" pitchFamily="49" charset="0"/>
              </a:rPr>
              <a:t> (data) {</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    console.log(</a:t>
            </a:r>
            <a:r>
              <a:rPr lang="en-GB" sz="1400" dirty="0" err="1">
                <a:latin typeface="Consolas" panose="020B0609020204030204" pitchFamily="49" charset="0"/>
                <a:ea typeface="Times New Roman"/>
                <a:cs typeface="Consolas" panose="020B0609020204030204" pitchFamily="49" charset="0"/>
              </a:rPr>
              <a:t>data.totalTodos</a:t>
            </a:r>
            <a:r>
              <a:rPr lang="en-GB" sz="1400" dirty="0">
                <a:latin typeface="Consolas" panose="020B0609020204030204" pitchFamily="49" charset="0"/>
                <a:ea typeface="Times New Roman"/>
                <a:cs typeface="Consolas" panose="020B0609020204030204" pitchFamily="49" charset="0"/>
              </a:rPr>
              <a:t>);</a:t>
            </a:r>
          </a:p>
          <a:p>
            <a:pPr>
              <a:lnSpc>
                <a:spcPct val="115000"/>
              </a:lnSpc>
              <a:spcAft>
                <a:spcPts val="0"/>
              </a:spcAft>
            </a:pPr>
            <a:r>
              <a:rPr lang="en-GB" sz="1400" dirty="0">
                <a:latin typeface="Consolas" panose="020B0609020204030204" pitchFamily="49" charset="0"/>
                <a:ea typeface="Times New Roman"/>
                <a:cs typeface="Consolas" panose="020B0609020204030204" pitchFamily="49" charset="0"/>
              </a:rPr>
              <a:t>});</a:t>
            </a:r>
            <a:endParaRPr lang="en-GB" sz="1400" dirty="0">
              <a:effectLst/>
              <a:latin typeface="Consolas" panose="020B0609020204030204" pitchFamily="49" charset="0"/>
              <a:ea typeface="Times New Roman"/>
              <a:cs typeface="Consolas" panose="020B0609020204030204" pitchFamily="49" charset="0"/>
            </a:endParaRPr>
          </a:p>
        </p:txBody>
      </p:sp>
    </p:spTree>
    <p:extLst>
      <p:ext uri="{BB962C8B-B14F-4D97-AF65-F5344CB8AC3E}">
        <p14:creationId xmlns:p14="http://schemas.microsoft.com/office/powerpoint/2010/main" xmlns="" val="707346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38</a:t>
            </a:fld>
            <a:endParaRPr lang="en-US" dirty="0"/>
          </a:p>
        </p:txBody>
      </p:sp>
      <p:sp>
        <p:nvSpPr>
          <p:cNvPr id="3" name="Text Placeholder 2"/>
          <p:cNvSpPr>
            <a:spLocks noGrp="1"/>
          </p:cNvSpPr>
          <p:nvPr>
            <p:ph type="body" sz="quarter" idx="13"/>
          </p:nvPr>
        </p:nvSpPr>
        <p:spPr/>
        <p:txBody>
          <a:bodyPr/>
          <a:lstStyle/>
          <a:p>
            <a:r>
              <a:rPr lang="en-US" dirty="0" smtClean="0"/>
              <a:t>Exercise: Enhance Your Widget</a:t>
            </a:r>
            <a:endParaRPr lang="en-GB" dirty="0"/>
          </a:p>
        </p:txBody>
      </p:sp>
      <p:sp>
        <p:nvSpPr>
          <p:cNvPr id="6" name="TextBox 5"/>
          <p:cNvSpPr txBox="1"/>
          <p:nvPr/>
        </p:nvSpPr>
        <p:spPr>
          <a:xfrm>
            <a:off x="649236" y="1556792"/>
            <a:ext cx="6587060" cy="1200329"/>
          </a:xfrm>
          <a:prstGeom prst="rect">
            <a:avLst/>
          </a:prstGeom>
          <a:noFill/>
        </p:spPr>
        <p:txBody>
          <a:bodyPr wrap="square" rtlCol="0">
            <a:spAutoFit/>
          </a:bodyPr>
          <a:lstStyle/>
          <a:p>
            <a:r>
              <a:rPr lang="en-US" b="1" dirty="0" smtClean="0">
                <a:latin typeface="Roboto Light"/>
                <a:cs typeface="Roboto Light"/>
              </a:rPr>
              <a:t>STEP 1 - Preferences</a:t>
            </a:r>
          </a:p>
          <a:p>
            <a:r>
              <a:rPr lang="en-US" dirty="0" smtClean="0">
                <a:latin typeface="Roboto Light"/>
                <a:cs typeface="Roboto Light"/>
              </a:rPr>
              <a:t>Based on your preference, your widget should have a maximum number of not done todos. User shouldn’t be able to add more, until he marks one as done.</a:t>
            </a:r>
          </a:p>
        </p:txBody>
      </p:sp>
      <p:sp>
        <p:nvSpPr>
          <p:cNvPr id="9" name="TextBox 8"/>
          <p:cNvSpPr txBox="1"/>
          <p:nvPr/>
        </p:nvSpPr>
        <p:spPr>
          <a:xfrm>
            <a:off x="677800" y="3092767"/>
            <a:ext cx="7278576" cy="1200329"/>
          </a:xfrm>
          <a:prstGeom prst="rect">
            <a:avLst/>
          </a:prstGeom>
          <a:noFill/>
        </p:spPr>
        <p:txBody>
          <a:bodyPr wrap="square" rtlCol="0">
            <a:spAutoFit/>
          </a:bodyPr>
          <a:lstStyle/>
          <a:p>
            <a:r>
              <a:rPr lang="en-US" b="1" dirty="0" smtClean="0">
                <a:latin typeface="Roboto Light"/>
                <a:cs typeface="Roboto Light"/>
              </a:rPr>
              <a:t>STEP 2 - Responsive</a:t>
            </a:r>
          </a:p>
          <a:p>
            <a:r>
              <a:rPr lang="en-US" dirty="0" smtClean="0">
                <a:latin typeface="Roboto Light"/>
                <a:cs typeface="Roboto Light"/>
              </a:rPr>
              <a:t>Make your Todo widget responsive. When less than 400px, the checkboxes should not appear, and the toggling of done/not done should happen by clicking the whole row.</a:t>
            </a:r>
          </a:p>
        </p:txBody>
      </p:sp>
      <p:sp>
        <p:nvSpPr>
          <p:cNvPr id="7" name="TextBox 6"/>
          <p:cNvSpPr txBox="1"/>
          <p:nvPr/>
        </p:nvSpPr>
        <p:spPr>
          <a:xfrm>
            <a:off x="677800" y="4653136"/>
            <a:ext cx="6587060" cy="1477328"/>
          </a:xfrm>
          <a:prstGeom prst="rect">
            <a:avLst/>
          </a:prstGeom>
          <a:noFill/>
        </p:spPr>
        <p:txBody>
          <a:bodyPr wrap="square" rtlCol="0">
            <a:spAutoFit/>
          </a:bodyPr>
          <a:lstStyle/>
          <a:p>
            <a:r>
              <a:rPr lang="en-US" b="1" dirty="0" smtClean="0">
                <a:latin typeface="Roboto Light"/>
                <a:cs typeface="Roboto Light"/>
              </a:rPr>
              <a:t>STEP 3 - </a:t>
            </a:r>
            <a:r>
              <a:rPr lang="en-US" b="1" dirty="0" err="1" smtClean="0">
                <a:latin typeface="Roboto Light"/>
                <a:cs typeface="Roboto Light"/>
              </a:rPr>
              <a:t>PubSub</a:t>
            </a:r>
            <a:endParaRPr lang="en-US" b="1" dirty="0" smtClean="0">
              <a:latin typeface="Roboto Light"/>
              <a:cs typeface="Roboto Light"/>
            </a:endParaRPr>
          </a:p>
          <a:p>
            <a:r>
              <a:rPr lang="en-US" dirty="0" smtClean="0">
                <a:latin typeface="Roboto Light"/>
                <a:cs typeface="Roboto Light"/>
              </a:rPr>
              <a:t>Create a notification widget. When you add a todo, this notification widget should display for 5 seconds: “Todo added, total todos 5”. Same when a todo is removed, marked as done or not done.</a:t>
            </a:r>
            <a:endParaRPr lang="en-GB" dirty="0" smtClean="0">
              <a:latin typeface="Roboto Light"/>
              <a:cs typeface="Roboto Light"/>
            </a:endParaRPr>
          </a:p>
        </p:txBody>
      </p:sp>
    </p:spTree>
    <p:extLst>
      <p:ext uri="{BB962C8B-B14F-4D97-AF65-F5344CB8AC3E}">
        <p14:creationId xmlns:p14="http://schemas.microsoft.com/office/powerpoint/2010/main" xmlns="" val="1328314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39</a:t>
            </a:fld>
            <a:endParaRPr lang="en-US" dirty="0"/>
          </a:p>
        </p:txBody>
      </p:sp>
      <p:sp>
        <p:nvSpPr>
          <p:cNvPr id="5" name="Text Placeholder 4"/>
          <p:cNvSpPr>
            <a:spLocks noGrp="1"/>
          </p:cNvSpPr>
          <p:nvPr>
            <p:ph type="body" sz="quarter" idx="11"/>
          </p:nvPr>
        </p:nvSpPr>
        <p:spPr/>
        <p:txBody>
          <a:bodyPr/>
          <a:lstStyle/>
          <a:p>
            <a:r>
              <a:rPr lang="en-US" dirty="0"/>
              <a:t>Widget </a:t>
            </a:r>
            <a:r>
              <a:rPr lang="en-US" dirty="0" smtClean="0"/>
              <a:t>Styling</a:t>
            </a:r>
            <a:endParaRPr lang="en-GB" dirty="0"/>
          </a:p>
        </p:txBody>
      </p:sp>
      <p:sp>
        <p:nvSpPr>
          <p:cNvPr id="6" name="Text Placeholder 5"/>
          <p:cNvSpPr>
            <a:spLocks noGrp="1"/>
          </p:cNvSpPr>
          <p:nvPr>
            <p:ph type="body" sz="quarter" idx="12"/>
          </p:nvPr>
        </p:nvSpPr>
        <p:spPr/>
        <p:txBody>
          <a:bodyPr/>
          <a:lstStyle/>
          <a:p>
            <a:r>
              <a:rPr lang="en-US" dirty="0"/>
              <a:t>Widget Development</a:t>
            </a:r>
            <a:endParaRPr lang="en-GB" dirty="0"/>
          </a:p>
        </p:txBody>
      </p:sp>
    </p:spTree>
    <p:extLst>
      <p:ext uri="{BB962C8B-B14F-4D97-AF65-F5344CB8AC3E}">
        <p14:creationId xmlns:p14="http://schemas.microsoft.com/office/powerpoint/2010/main" xmlns="" val="1375364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4</a:t>
            </a:fld>
            <a:endParaRPr lang="en-US" dirty="0"/>
          </a:p>
        </p:txBody>
      </p:sp>
      <p:sp>
        <p:nvSpPr>
          <p:cNvPr id="6" name="Text Placeholder 5"/>
          <p:cNvSpPr>
            <a:spLocks noGrp="1"/>
          </p:cNvSpPr>
          <p:nvPr>
            <p:ph type="body" sz="quarter" idx="11"/>
          </p:nvPr>
        </p:nvSpPr>
        <p:spPr/>
        <p:txBody>
          <a:bodyPr/>
          <a:lstStyle/>
          <a:p>
            <a:r>
              <a:rPr lang="en-US" dirty="0" smtClean="0"/>
              <a:t>Understanding Widgets</a:t>
            </a:r>
            <a:endParaRPr lang="en-GB" dirty="0"/>
          </a:p>
        </p:txBody>
      </p:sp>
      <p:sp>
        <p:nvSpPr>
          <p:cNvPr id="7" name="Text Placeholder 6"/>
          <p:cNvSpPr>
            <a:spLocks noGrp="1"/>
          </p:cNvSpPr>
          <p:nvPr>
            <p:ph type="body" sz="quarter" idx="12"/>
          </p:nvPr>
        </p:nvSpPr>
        <p:spPr/>
        <p:txBody>
          <a:bodyPr/>
          <a:lstStyle/>
          <a:p>
            <a:r>
              <a:rPr lang="en-US" dirty="0"/>
              <a:t>Widget Development</a:t>
            </a:r>
            <a:endParaRPr lang="en-GB" dirty="0"/>
          </a:p>
        </p:txBody>
      </p:sp>
    </p:spTree>
    <p:extLst>
      <p:ext uri="{BB962C8B-B14F-4D97-AF65-F5344CB8AC3E}">
        <p14:creationId xmlns:p14="http://schemas.microsoft.com/office/powerpoint/2010/main" xmlns="" val="521905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Widget </a:t>
            </a:r>
            <a:r>
              <a:rPr lang="en-US" dirty="0" smtClean="0"/>
              <a:t>Styling</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40</a:t>
            </a:fld>
            <a:endParaRPr lang="en-US" dirty="0"/>
          </a:p>
        </p:txBody>
      </p:sp>
      <p:sp>
        <p:nvSpPr>
          <p:cNvPr id="7" name="Rectangle 6"/>
          <p:cNvSpPr/>
          <p:nvPr/>
        </p:nvSpPr>
        <p:spPr bwMode="auto">
          <a:xfrm>
            <a:off x="467544" y="1340768"/>
            <a:ext cx="3888432" cy="1368152"/>
          </a:xfrm>
          <a:custGeom>
            <a:avLst/>
            <a:gdLst>
              <a:gd name="connsiteX0" fmla="*/ 0 w 3312368"/>
              <a:gd name="connsiteY0" fmla="*/ 0 h 936104"/>
              <a:gd name="connsiteX1" fmla="*/ 3312368 w 3312368"/>
              <a:gd name="connsiteY1" fmla="*/ 0 h 936104"/>
              <a:gd name="connsiteX2" fmla="*/ 3312368 w 3312368"/>
              <a:gd name="connsiteY2" fmla="*/ 936104 h 936104"/>
              <a:gd name="connsiteX3" fmla="*/ 0 w 3312368"/>
              <a:gd name="connsiteY3" fmla="*/ 936104 h 936104"/>
              <a:gd name="connsiteX4" fmla="*/ 0 w 3312368"/>
              <a:gd name="connsiteY4" fmla="*/ 0 h 936104"/>
              <a:gd name="connsiteX0" fmla="*/ 0 w 3312368"/>
              <a:gd name="connsiteY0" fmla="*/ 11289 h 947393"/>
              <a:gd name="connsiteX1" fmla="*/ 2759212 w 3312368"/>
              <a:gd name="connsiteY1" fmla="*/ 0 h 947393"/>
              <a:gd name="connsiteX2" fmla="*/ 3312368 w 3312368"/>
              <a:gd name="connsiteY2" fmla="*/ 947393 h 947393"/>
              <a:gd name="connsiteX3" fmla="*/ 0 w 3312368"/>
              <a:gd name="connsiteY3" fmla="*/ 947393 h 947393"/>
              <a:gd name="connsiteX4" fmla="*/ 0 w 3312368"/>
              <a:gd name="connsiteY4" fmla="*/ 11289 h 9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368" h="947393">
                <a:moveTo>
                  <a:pt x="0" y="11289"/>
                </a:moveTo>
                <a:lnTo>
                  <a:pt x="2759212" y="0"/>
                </a:lnTo>
                <a:lnTo>
                  <a:pt x="3312368" y="947393"/>
                </a:lnTo>
                <a:lnTo>
                  <a:pt x="0" y="947393"/>
                </a:lnTo>
                <a:lnTo>
                  <a:pt x="0" y="11289"/>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3200" dirty="0" smtClean="0">
                <a:solidFill>
                  <a:schemeClr val="bg1"/>
                </a:solidFill>
                <a:latin typeface="Roboto Light"/>
              </a:rPr>
              <a:t>Backbase</a:t>
            </a:r>
          </a:p>
          <a:p>
            <a:pPr algn="ctr"/>
            <a:r>
              <a:rPr lang="en-US" sz="3200" dirty="0" smtClean="0">
                <a:solidFill>
                  <a:schemeClr val="bg1"/>
                </a:solidFill>
                <a:latin typeface="Roboto Light"/>
              </a:rPr>
              <a:t>Themes</a:t>
            </a:r>
            <a:endParaRPr lang="en-GB" sz="3200" dirty="0">
              <a:solidFill>
                <a:schemeClr val="bg1"/>
              </a:solidFill>
              <a:latin typeface="Roboto Light"/>
            </a:endParaRPr>
          </a:p>
        </p:txBody>
      </p:sp>
      <p:sp>
        <p:nvSpPr>
          <p:cNvPr id="8" name="Rectangle 7"/>
          <p:cNvSpPr/>
          <p:nvPr/>
        </p:nvSpPr>
        <p:spPr bwMode="auto">
          <a:xfrm>
            <a:off x="5073887" y="4293096"/>
            <a:ext cx="3487960" cy="1465513"/>
          </a:xfrm>
          <a:custGeom>
            <a:avLst/>
            <a:gdLst>
              <a:gd name="connsiteX0" fmla="*/ 0 w 3168352"/>
              <a:gd name="connsiteY0" fmla="*/ 0 h 1224136"/>
              <a:gd name="connsiteX1" fmla="*/ 3168352 w 3168352"/>
              <a:gd name="connsiteY1" fmla="*/ 0 h 1224136"/>
              <a:gd name="connsiteX2" fmla="*/ 3168352 w 3168352"/>
              <a:gd name="connsiteY2" fmla="*/ 1224136 h 1224136"/>
              <a:gd name="connsiteX3" fmla="*/ 0 w 3168352"/>
              <a:gd name="connsiteY3" fmla="*/ 1224136 h 1224136"/>
              <a:gd name="connsiteX4" fmla="*/ 0 w 3168352"/>
              <a:gd name="connsiteY4" fmla="*/ 0 h 1224136"/>
              <a:gd name="connsiteX0" fmla="*/ 0 w 3168352"/>
              <a:gd name="connsiteY0" fmla="*/ 0 h 1224136"/>
              <a:gd name="connsiteX1" fmla="*/ 3168352 w 3168352"/>
              <a:gd name="connsiteY1" fmla="*/ 0 h 1224136"/>
              <a:gd name="connsiteX2" fmla="*/ 3168352 w 3168352"/>
              <a:gd name="connsiteY2" fmla="*/ 1224136 h 1224136"/>
              <a:gd name="connsiteX3" fmla="*/ 22578 w 3168352"/>
              <a:gd name="connsiteY3" fmla="*/ 1212847 h 1224136"/>
              <a:gd name="connsiteX4" fmla="*/ 0 w 3168352"/>
              <a:gd name="connsiteY4" fmla="*/ 0 h 1224136"/>
              <a:gd name="connsiteX0" fmla="*/ 316088 w 3145774"/>
              <a:gd name="connsiteY0" fmla="*/ 146756 h 1224136"/>
              <a:gd name="connsiteX1" fmla="*/ 3145774 w 3145774"/>
              <a:gd name="connsiteY1" fmla="*/ 0 h 1224136"/>
              <a:gd name="connsiteX2" fmla="*/ 3145774 w 3145774"/>
              <a:gd name="connsiteY2" fmla="*/ 1224136 h 1224136"/>
              <a:gd name="connsiteX3" fmla="*/ 0 w 3145774"/>
              <a:gd name="connsiteY3" fmla="*/ 1212847 h 1224136"/>
              <a:gd name="connsiteX4" fmla="*/ 316088 w 3145774"/>
              <a:gd name="connsiteY4" fmla="*/ 146756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774" h="1224136">
                <a:moveTo>
                  <a:pt x="316088" y="146756"/>
                </a:moveTo>
                <a:lnTo>
                  <a:pt x="3145774" y="0"/>
                </a:lnTo>
                <a:lnTo>
                  <a:pt x="3145774" y="1224136"/>
                </a:lnTo>
                <a:lnTo>
                  <a:pt x="0" y="1212847"/>
                </a:lnTo>
                <a:lnTo>
                  <a:pt x="316088" y="146756"/>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3200" dirty="0" smtClean="0">
                <a:solidFill>
                  <a:schemeClr val="bg1"/>
                </a:solidFill>
                <a:latin typeface="Roboto Light"/>
              </a:rPr>
              <a:t>Widget</a:t>
            </a:r>
          </a:p>
          <a:p>
            <a:pPr algn="ctr"/>
            <a:r>
              <a:rPr lang="en-US" sz="3200" dirty="0" smtClean="0">
                <a:solidFill>
                  <a:schemeClr val="bg1"/>
                </a:solidFill>
                <a:latin typeface="Roboto Light"/>
              </a:rPr>
              <a:t>Styles</a:t>
            </a:r>
            <a:endParaRPr lang="en-GB" sz="3200" dirty="0">
              <a:solidFill>
                <a:schemeClr val="bg1"/>
              </a:solidFill>
              <a:latin typeface="Roboto Light"/>
            </a:endParaRPr>
          </a:p>
        </p:txBody>
      </p:sp>
      <p:sp>
        <p:nvSpPr>
          <p:cNvPr id="9" name="TextBox 8"/>
          <p:cNvSpPr txBox="1"/>
          <p:nvPr/>
        </p:nvSpPr>
        <p:spPr>
          <a:xfrm>
            <a:off x="4174282" y="3212976"/>
            <a:ext cx="857927" cy="769441"/>
          </a:xfrm>
          <a:prstGeom prst="rect">
            <a:avLst/>
          </a:prstGeom>
          <a:noFill/>
        </p:spPr>
        <p:txBody>
          <a:bodyPr wrap="none" rtlCol="0">
            <a:spAutoFit/>
          </a:bodyPr>
          <a:lstStyle/>
          <a:p>
            <a:r>
              <a:rPr lang="en-US" sz="4400" dirty="0" smtClean="0">
                <a:latin typeface="Roboto Thin" pitchFamily="2" charset="0"/>
                <a:ea typeface="Roboto Thin" pitchFamily="2" charset="0"/>
                <a:cs typeface="Roboto Light"/>
              </a:rPr>
              <a:t>VS</a:t>
            </a:r>
            <a:endParaRPr lang="en-GB" sz="4400" dirty="0" smtClean="0">
              <a:latin typeface="Roboto Thin" pitchFamily="2" charset="0"/>
              <a:ea typeface="Roboto Thin" pitchFamily="2" charset="0"/>
              <a:cs typeface="Roboto Light"/>
            </a:endParaRPr>
          </a:p>
        </p:txBody>
      </p:sp>
    </p:spTree>
    <p:extLst>
      <p:ext uri="{BB962C8B-B14F-4D97-AF65-F5344CB8AC3E}">
        <p14:creationId xmlns:p14="http://schemas.microsoft.com/office/powerpoint/2010/main" xmlns="" val="38494287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FF59741-7650-A046-95B5-8D31235C520E}" type="slidenum">
              <a:rPr lang="en-US" smtClean="0"/>
              <a:pPr/>
              <a:t>41</a:t>
            </a:fld>
            <a:endParaRPr lang="en-US" dirty="0"/>
          </a:p>
        </p:txBody>
      </p:sp>
      <p:sp>
        <p:nvSpPr>
          <p:cNvPr id="2" name="Text Placeholder 1"/>
          <p:cNvSpPr>
            <a:spLocks noGrp="1"/>
          </p:cNvSpPr>
          <p:nvPr>
            <p:ph type="body" sz="quarter" idx="13"/>
          </p:nvPr>
        </p:nvSpPr>
        <p:spPr/>
        <p:txBody>
          <a:bodyPr/>
          <a:lstStyle/>
          <a:p>
            <a:r>
              <a:rPr lang="en-US" dirty="0"/>
              <a:t>Backbase Theme </a:t>
            </a:r>
            <a:r>
              <a:rPr lang="en-US" dirty="0" smtClean="0"/>
              <a:t>Server</a:t>
            </a:r>
            <a:endParaRPr lang="en-GB" dirty="0"/>
          </a:p>
        </p:txBody>
      </p:sp>
      <p:sp>
        <p:nvSpPr>
          <p:cNvPr id="11" name="Rectangle 10"/>
          <p:cNvSpPr/>
          <p:nvPr/>
        </p:nvSpPr>
        <p:spPr bwMode="auto">
          <a:xfrm>
            <a:off x="5580112" y="1791562"/>
            <a:ext cx="3155528" cy="1493422"/>
          </a:xfrm>
          <a:custGeom>
            <a:avLst/>
            <a:gdLst>
              <a:gd name="connsiteX0" fmla="*/ 0 w 2376264"/>
              <a:gd name="connsiteY0" fmla="*/ 0 h 1080120"/>
              <a:gd name="connsiteX1" fmla="*/ 2376264 w 2376264"/>
              <a:gd name="connsiteY1" fmla="*/ 0 h 1080120"/>
              <a:gd name="connsiteX2" fmla="*/ 2376264 w 2376264"/>
              <a:gd name="connsiteY2" fmla="*/ 1080120 h 1080120"/>
              <a:gd name="connsiteX3" fmla="*/ 0 w 2376264"/>
              <a:gd name="connsiteY3" fmla="*/ 1080120 h 1080120"/>
              <a:gd name="connsiteX4" fmla="*/ 0 w 2376264"/>
              <a:gd name="connsiteY4" fmla="*/ 0 h 1080120"/>
              <a:gd name="connsiteX0" fmla="*/ 0 w 2376264"/>
              <a:gd name="connsiteY0" fmla="*/ 0 h 1080120"/>
              <a:gd name="connsiteX1" fmla="*/ 2173064 w 2376264"/>
              <a:gd name="connsiteY1" fmla="*/ 214489 h 1080120"/>
              <a:gd name="connsiteX2" fmla="*/ 2376264 w 2376264"/>
              <a:gd name="connsiteY2" fmla="*/ 1080120 h 1080120"/>
              <a:gd name="connsiteX3" fmla="*/ 0 w 2376264"/>
              <a:gd name="connsiteY3" fmla="*/ 1080120 h 1080120"/>
              <a:gd name="connsiteX4" fmla="*/ 0 w 2376264"/>
              <a:gd name="connsiteY4" fmla="*/ 0 h 1080120"/>
              <a:gd name="connsiteX0" fmla="*/ 79023 w 2455287"/>
              <a:gd name="connsiteY0" fmla="*/ 0 h 1080120"/>
              <a:gd name="connsiteX1" fmla="*/ 2252087 w 2455287"/>
              <a:gd name="connsiteY1" fmla="*/ 214489 h 1080120"/>
              <a:gd name="connsiteX2" fmla="*/ 2455287 w 2455287"/>
              <a:gd name="connsiteY2" fmla="*/ 1080120 h 1080120"/>
              <a:gd name="connsiteX3" fmla="*/ 0 w 2455287"/>
              <a:gd name="connsiteY3" fmla="*/ 1080120 h 1080120"/>
              <a:gd name="connsiteX4" fmla="*/ 79023 w 2455287"/>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287" h="1080120">
                <a:moveTo>
                  <a:pt x="79023" y="0"/>
                </a:moveTo>
                <a:lnTo>
                  <a:pt x="2252087" y="214489"/>
                </a:lnTo>
                <a:lnTo>
                  <a:pt x="2455287" y="1080120"/>
                </a:lnTo>
                <a:lnTo>
                  <a:pt x="0" y="1080120"/>
                </a:lnTo>
                <a:lnTo>
                  <a:pt x="79023"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2400" dirty="0" err="1">
                <a:solidFill>
                  <a:schemeClr val="bg1"/>
                </a:solidFill>
                <a:latin typeface="Roboto Light" charset="0"/>
                <a:ea typeface="Roboto Light" charset="0"/>
                <a:cs typeface="Roboto Light" charset="0"/>
              </a:rPr>
              <a:t>launchpad-page.soy</a:t>
            </a:r>
            <a:endParaRPr lang="en-GB" sz="2400" dirty="0">
              <a:solidFill>
                <a:schemeClr val="bg1"/>
              </a:solidFill>
              <a:latin typeface="Roboto Light" charset="0"/>
              <a:ea typeface="Roboto Light" charset="0"/>
              <a:cs typeface="Roboto Light" charset="0"/>
            </a:endParaRPr>
          </a:p>
        </p:txBody>
      </p:sp>
      <p:sp>
        <p:nvSpPr>
          <p:cNvPr id="12" name="Rectangle 11"/>
          <p:cNvSpPr/>
          <p:nvPr/>
        </p:nvSpPr>
        <p:spPr bwMode="auto">
          <a:xfrm>
            <a:off x="5796136" y="3928058"/>
            <a:ext cx="2939504" cy="1393470"/>
          </a:xfrm>
          <a:custGeom>
            <a:avLst/>
            <a:gdLst>
              <a:gd name="connsiteX0" fmla="*/ 0 w 2736304"/>
              <a:gd name="connsiteY0" fmla="*/ 0 h 1224136"/>
              <a:gd name="connsiteX1" fmla="*/ 2736304 w 2736304"/>
              <a:gd name="connsiteY1" fmla="*/ 0 h 1224136"/>
              <a:gd name="connsiteX2" fmla="*/ 2736304 w 2736304"/>
              <a:gd name="connsiteY2" fmla="*/ 1224136 h 1224136"/>
              <a:gd name="connsiteX3" fmla="*/ 0 w 2736304"/>
              <a:gd name="connsiteY3" fmla="*/ 1224136 h 1224136"/>
              <a:gd name="connsiteX4" fmla="*/ 0 w 2736304"/>
              <a:gd name="connsiteY4" fmla="*/ 0 h 1224136"/>
              <a:gd name="connsiteX0" fmla="*/ 0 w 2939504"/>
              <a:gd name="connsiteY0" fmla="*/ 0 h 1393470"/>
              <a:gd name="connsiteX1" fmla="*/ 2939504 w 2939504"/>
              <a:gd name="connsiteY1" fmla="*/ 169334 h 1393470"/>
              <a:gd name="connsiteX2" fmla="*/ 2939504 w 2939504"/>
              <a:gd name="connsiteY2" fmla="*/ 1393470 h 1393470"/>
              <a:gd name="connsiteX3" fmla="*/ 203200 w 2939504"/>
              <a:gd name="connsiteY3" fmla="*/ 1393470 h 1393470"/>
              <a:gd name="connsiteX4" fmla="*/ 0 w 2939504"/>
              <a:gd name="connsiteY4" fmla="*/ 0 h 1393470"/>
              <a:gd name="connsiteX0" fmla="*/ 0 w 2939504"/>
              <a:gd name="connsiteY0" fmla="*/ 0 h 1393470"/>
              <a:gd name="connsiteX1" fmla="*/ 2939504 w 2939504"/>
              <a:gd name="connsiteY1" fmla="*/ 169334 h 1393470"/>
              <a:gd name="connsiteX2" fmla="*/ 2668571 w 2939504"/>
              <a:gd name="connsiteY2" fmla="*/ 1201559 h 1393470"/>
              <a:gd name="connsiteX3" fmla="*/ 203200 w 2939504"/>
              <a:gd name="connsiteY3" fmla="*/ 1393470 h 1393470"/>
              <a:gd name="connsiteX4" fmla="*/ 0 w 2939504"/>
              <a:gd name="connsiteY4" fmla="*/ 0 h 139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504" h="1393470">
                <a:moveTo>
                  <a:pt x="0" y="0"/>
                </a:moveTo>
                <a:lnTo>
                  <a:pt x="2939504" y="169334"/>
                </a:lnTo>
                <a:lnTo>
                  <a:pt x="2668571" y="1201559"/>
                </a:lnTo>
                <a:lnTo>
                  <a:pt x="203200" y="1393470"/>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err="1" smtClean="0">
                <a:solidFill>
                  <a:schemeClr val="bg1"/>
                </a:solidFill>
                <a:latin typeface="Roboto Light"/>
              </a:rPr>
              <a:t>themeName</a:t>
            </a:r>
            <a:endParaRPr lang="en-US" sz="2800" dirty="0" smtClean="0">
              <a:solidFill>
                <a:schemeClr val="bg1"/>
              </a:solidFill>
              <a:latin typeface="Roboto Light"/>
            </a:endParaRPr>
          </a:p>
          <a:p>
            <a:pPr algn="ctr"/>
            <a:r>
              <a:rPr lang="en-US" sz="2800" dirty="0" smtClean="0">
                <a:solidFill>
                  <a:schemeClr val="bg1"/>
                </a:solidFill>
                <a:latin typeface="Roboto Light"/>
              </a:rPr>
              <a:t>property</a:t>
            </a:r>
            <a:endParaRPr lang="en-GB" sz="2800" dirty="0">
              <a:solidFill>
                <a:schemeClr val="bg1"/>
              </a:solidFill>
              <a:latin typeface="Roboto Light"/>
            </a:endParaRPr>
          </a:p>
        </p:txBody>
      </p:sp>
      <p:pic>
        <p:nvPicPr>
          <p:cNvPr id="9" name="Screen Shot 2015-03-11 at 11.55.19.png"/>
          <p:cNvPicPr/>
          <p:nvPr/>
        </p:nvPicPr>
        <p:blipFill>
          <a:blip r:embed="rId3">
            <a:extLst>
              <a:ext uri="{28A0092B-C50C-407E-A947-70E740481C1C}">
                <a14:useLocalDpi xmlns:a14="http://schemas.microsoft.com/office/drawing/2010/main" xmlns="" val="0"/>
              </a:ext>
            </a:extLst>
          </a:blip>
          <a:stretch>
            <a:fillRect/>
          </a:stretch>
        </p:blipFill>
        <p:spPr>
          <a:xfrm>
            <a:off x="555797" y="3013480"/>
            <a:ext cx="4184347" cy="2283956"/>
          </a:xfrm>
          <a:prstGeom prst="rect">
            <a:avLst/>
          </a:prstGeom>
          <a:ln w="12700">
            <a:miter lim="400000"/>
          </a:ln>
        </p:spPr>
      </p:pic>
    </p:spTree>
    <p:extLst>
      <p:ext uri="{BB962C8B-B14F-4D97-AF65-F5344CB8AC3E}">
        <p14:creationId xmlns:p14="http://schemas.microsoft.com/office/powerpoint/2010/main" xmlns="" val="7209204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42</a:t>
            </a:fld>
            <a:endParaRPr lang="en-US" dirty="0"/>
          </a:p>
        </p:txBody>
      </p:sp>
      <p:sp>
        <p:nvSpPr>
          <p:cNvPr id="3" name="Text Placeholder 2"/>
          <p:cNvSpPr>
            <a:spLocks noGrp="1"/>
          </p:cNvSpPr>
          <p:nvPr>
            <p:ph type="body" sz="quarter" idx="13"/>
          </p:nvPr>
        </p:nvSpPr>
        <p:spPr/>
        <p:txBody>
          <a:bodyPr/>
          <a:lstStyle/>
          <a:p>
            <a:r>
              <a:rPr lang="en-US" dirty="0" smtClean="0"/>
              <a:t>Exercise: Style Your Widget</a:t>
            </a:r>
            <a:endParaRPr lang="en-GB" dirty="0"/>
          </a:p>
        </p:txBody>
      </p:sp>
      <p:sp>
        <p:nvSpPr>
          <p:cNvPr id="6" name="TextBox 5"/>
          <p:cNvSpPr txBox="1"/>
          <p:nvPr/>
        </p:nvSpPr>
        <p:spPr>
          <a:xfrm>
            <a:off x="649236" y="1281534"/>
            <a:ext cx="6587060" cy="923330"/>
          </a:xfrm>
          <a:prstGeom prst="rect">
            <a:avLst/>
          </a:prstGeom>
          <a:noFill/>
        </p:spPr>
        <p:txBody>
          <a:bodyPr wrap="square" rtlCol="0">
            <a:spAutoFit/>
          </a:bodyPr>
          <a:lstStyle/>
          <a:p>
            <a:r>
              <a:rPr lang="en-US" b="1" dirty="0" smtClean="0">
                <a:latin typeface="Roboto Light"/>
                <a:cs typeface="Roboto Light"/>
              </a:rPr>
              <a:t>STEP 1</a:t>
            </a:r>
          </a:p>
          <a:p>
            <a:r>
              <a:rPr lang="en-US" dirty="0" smtClean="0">
                <a:latin typeface="Roboto Light"/>
                <a:cs typeface="Roboto Light"/>
              </a:rPr>
              <a:t>Using Twitter Bootstrap (getbootstrap.com), add a trash bin icon to your delete button.</a:t>
            </a:r>
          </a:p>
        </p:txBody>
      </p:sp>
      <p:sp>
        <p:nvSpPr>
          <p:cNvPr id="9" name="TextBox 8"/>
          <p:cNvSpPr txBox="1"/>
          <p:nvPr/>
        </p:nvSpPr>
        <p:spPr>
          <a:xfrm>
            <a:off x="677800" y="2433662"/>
            <a:ext cx="7278576" cy="923330"/>
          </a:xfrm>
          <a:prstGeom prst="rect">
            <a:avLst/>
          </a:prstGeom>
          <a:noFill/>
        </p:spPr>
        <p:txBody>
          <a:bodyPr wrap="square" rtlCol="0">
            <a:spAutoFit/>
          </a:bodyPr>
          <a:lstStyle/>
          <a:p>
            <a:r>
              <a:rPr lang="en-US" b="1" dirty="0" smtClean="0">
                <a:latin typeface="Roboto Light"/>
                <a:cs typeface="Roboto Light"/>
              </a:rPr>
              <a:t>STEP 2</a:t>
            </a:r>
          </a:p>
          <a:p>
            <a:r>
              <a:rPr lang="en-US" dirty="0" smtClean="0">
                <a:latin typeface="Roboto Light"/>
                <a:cs typeface="Roboto Light"/>
              </a:rPr>
              <a:t>Make your delete buttons black, by changing the variable in the default theme.</a:t>
            </a:r>
          </a:p>
        </p:txBody>
      </p:sp>
      <p:sp>
        <p:nvSpPr>
          <p:cNvPr id="7" name="TextBox 6"/>
          <p:cNvSpPr txBox="1"/>
          <p:nvPr/>
        </p:nvSpPr>
        <p:spPr>
          <a:xfrm>
            <a:off x="677800" y="3645024"/>
            <a:ext cx="6587060" cy="923330"/>
          </a:xfrm>
          <a:prstGeom prst="rect">
            <a:avLst/>
          </a:prstGeom>
          <a:noFill/>
        </p:spPr>
        <p:txBody>
          <a:bodyPr wrap="square" rtlCol="0">
            <a:spAutoFit/>
          </a:bodyPr>
          <a:lstStyle/>
          <a:p>
            <a:r>
              <a:rPr lang="en-US" b="1" dirty="0" smtClean="0">
                <a:latin typeface="Roboto Light"/>
                <a:cs typeface="Roboto Light"/>
              </a:rPr>
              <a:t>STEP 3</a:t>
            </a:r>
          </a:p>
          <a:p>
            <a:r>
              <a:rPr lang="en-US" dirty="0" smtClean="0">
                <a:latin typeface="Roboto Light"/>
                <a:cs typeface="Roboto Light"/>
              </a:rPr>
              <a:t>The todos that are done, should have a </a:t>
            </a:r>
            <a:r>
              <a:rPr lang="en-US" strike="sngStrike" dirty="0" smtClean="0">
                <a:latin typeface="Roboto Light"/>
                <a:cs typeface="Roboto Light"/>
              </a:rPr>
              <a:t>strike-through</a:t>
            </a:r>
            <a:r>
              <a:rPr lang="en-US" dirty="0" smtClean="0">
                <a:latin typeface="Roboto Light"/>
                <a:cs typeface="Roboto Light"/>
              </a:rPr>
              <a:t>. Todo items that are not done should be bold. </a:t>
            </a:r>
          </a:p>
        </p:txBody>
      </p:sp>
      <p:sp>
        <p:nvSpPr>
          <p:cNvPr id="8" name="TextBox 7"/>
          <p:cNvSpPr txBox="1"/>
          <p:nvPr/>
        </p:nvSpPr>
        <p:spPr>
          <a:xfrm>
            <a:off x="683568" y="4869160"/>
            <a:ext cx="6587060" cy="1200329"/>
          </a:xfrm>
          <a:prstGeom prst="rect">
            <a:avLst/>
          </a:prstGeom>
          <a:noFill/>
        </p:spPr>
        <p:txBody>
          <a:bodyPr wrap="square" rtlCol="0">
            <a:spAutoFit/>
          </a:bodyPr>
          <a:lstStyle/>
          <a:p>
            <a:r>
              <a:rPr lang="en-US" b="1" dirty="0" smtClean="0">
                <a:latin typeface="Roboto Light"/>
                <a:cs typeface="Roboto Light"/>
              </a:rPr>
              <a:t>STEP 4</a:t>
            </a:r>
          </a:p>
          <a:p>
            <a:r>
              <a:rPr lang="en-US" dirty="0" smtClean="0">
                <a:latin typeface="Roboto Light"/>
                <a:cs typeface="Roboto Light"/>
              </a:rPr>
              <a:t>Create a global behavior, using only CSS. When hovering over an element, a button inside it appears. Use this behavior for your “delete todo” buttons.</a:t>
            </a:r>
          </a:p>
        </p:txBody>
      </p:sp>
    </p:spTree>
    <p:extLst>
      <p:ext uri="{BB962C8B-B14F-4D97-AF65-F5344CB8AC3E}">
        <p14:creationId xmlns:p14="http://schemas.microsoft.com/office/powerpoint/2010/main" xmlns="" val="12194490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43</a:t>
            </a:fld>
            <a:endParaRPr lang="en-US" dirty="0"/>
          </a:p>
        </p:txBody>
      </p:sp>
    </p:spTree>
    <p:extLst>
      <p:ext uri="{BB962C8B-B14F-4D97-AF65-F5344CB8AC3E}">
        <p14:creationId xmlns:p14="http://schemas.microsoft.com/office/powerpoint/2010/main" xmlns="" val="566316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What Is a Widget?</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a:t>
            </a:fld>
            <a:endParaRPr lang="en-US" dirty="0"/>
          </a:p>
        </p:txBody>
      </p:sp>
      <p:sp>
        <p:nvSpPr>
          <p:cNvPr id="7" name="TextBox 6"/>
          <p:cNvSpPr txBox="1"/>
          <p:nvPr/>
        </p:nvSpPr>
        <p:spPr>
          <a:xfrm>
            <a:off x="1403648" y="2651428"/>
            <a:ext cx="6552728" cy="1569660"/>
          </a:xfrm>
          <a:prstGeom prst="rect">
            <a:avLst/>
          </a:prstGeom>
          <a:noFill/>
        </p:spPr>
        <p:txBody>
          <a:bodyPr wrap="square" rtlCol="0">
            <a:spAutoFit/>
          </a:bodyPr>
          <a:lstStyle/>
          <a:p>
            <a:r>
              <a:rPr lang="en-US" sz="2400" i="1" dirty="0" smtClean="0">
                <a:latin typeface="Roboto Light"/>
                <a:cs typeface="Roboto Light"/>
              </a:rPr>
              <a:t>“Widgets are </a:t>
            </a:r>
            <a:r>
              <a:rPr lang="en-US" sz="2400" i="1" dirty="0" smtClean="0">
                <a:latin typeface="Roboto Black" panose="02000000000000000000" pitchFamily="2" charset="0"/>
                <a:ea typeface="Roboto Black" panose="02000000000000000000" pitchFamily="2" charset="0"/>
                <a:cs typeface="Roboto Light"/>
              </a:rPr>
              <a:t>autonomous</a:t>
            </a:r>
            <a:r>
              <a:rPr lang="en-US" sz="2400" i="1" dirty="0" smtClean="0">
                <a:latin typeface="Roboto Light"/>
                <a:cs typeface="Roboto Light"/>
              </a:rPr>
              <a:t> mini-</a:t>
            </a:r>
            <a:r>
              <a:rPr lang="en-US" sz="2400" i="1" dirty="0" smtClean="0">
                <a:latin typeface="Roboto Black" panose="02000000000000000000" pitchFamily="2" charset="0"/>
                <a:ea typeface="Roboto Black" panose="02000000000000000000" pitchFamily="2" charset="0"/>
                <a:cs typeface="Roboto Light"/>
              </a:rPr>
              <a:t>applications</a:t>
            </a:r>
            <a:r>
              <a:rPr lang="en-US" sz="2400" i="1" dirty="0" smtClean="0">
                <a:latin typeface="Roboto Light"/>
                <a:cs typeface="Roboto Light"/>
              </a:rPr>
              <a:t>, designed to run within a web page. They implement </a:t>
            </a:r>
            <a:r>
              <a:rPr lang="en-US" sz="2400" i="1" dirty="0" smtClean="0">
                <a:latin typeface="Roboto Black" panose="02000000000000000000" pitchFamily="2" charset="0"/>
                <a:ea typeface="Roboto Black" panose="02000000000000000000" pitchFamily="2" charset="0"/>
                <a:cs typeface="Roboto Light"/>
              </a:rPr>
              <a:t>reusable</a:t>
            </a:r>
            <a:r>
              <a:rPr lang="en-US" sz="2400" i="1" dirty="0" smtClean="0">
                <a:latin typeface="Roboto Light"/>
                <a:cs typeface="Roboto Light"/>
              </a:rPr>
              <a:t> pieces of </a:t>
            </a:r>
            <a:r>
              <a:rPr lang="en-US" sz="2400" i="1" dirty="0" smtClean="0">
                <a:latin typeface="Roboto Black" panose="02000000000000000000" pitchFamily="2" charset="0"/>
                <a:ea typeface="Roboto Black" panose="02000000000000000000" pitchFamily="2" charset="0"/>
                <a:cs typeface="Roboto Light"/>
              </a:rPr>
              <a:t>business logic</a:t>
            </a:r>
            <a:r>
              <a:rPr lang="en-US" sz="2400" i="1" dirty="0" smtClean="0">
                <a:latin typeface="Roboto Light"/>
                <a:cs typeface="Roboto Light"/>
              </a:rPr>
              <a:t>, with which you can compose your web application.”</a:t>
            </a:r>
          </a:p>
        </p:txBody>
      </p:sp>
    </p:spTree>
    <p:extLst>
      <p:ext uri="{BB962C8B-B14F-4D97-AF65-F5344CB8AC3E}">
        <p14:creationId xmlns:p14="http://schemas.microsoft.com/office/powerpoint/2010/main" xmlns="" val="816071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Why </a:t>
            </a:r>
            <a:r>
              <a:rPr lang="en-US" dirty="0" err="1" smtClean="0"/>
              <a:t>Backbase</a:t>
            </a:r>
            <a:r>
              <a:rPr lang="en-US" dirty="0" smtClean="0"/>
              <a:t> Widgets?</a:t>
            </a:r>
            <a:endParaRPr lang="en-GB"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a:t>
            </a:fld>
            <a:endParaRPr lang="en-US" dirty="0"/>
          </a:p>
        </p:txBody>
      </p:sp>
      <p:sp>
        <p:nvSpPr>
          <p:cNvPr id="6" name="Rectangle 5"/>
          <p:cNvSpPr/>
          <p:nvPr/>
        </p:nvSpPr>
        <p:spPr bwMode="auto">
          <a:xfrm>
            <a:off x="1187624" y="1952836"/>
            <a:ext cx="2520280" cy="1224136"/>
          </a:xfrm>
          <a:custGeom>
            <a:avLst/>
            <a:gdLst>
              <a:gd name="connsiteX0" fmla="*/ 0 w 2520280"/>
              <a:gd name="connsiteY0" fmla="*/ 0 h 1224136"/>
              <a:gd name="connsiteX1" fmla="*/ 2520280 w 2520280"/>
              <a:gd name="connsiteY1" fmla="*/ 0 h 1224136"/>
              <a:gd name="connsiteX2" fmla="*/ 2520280 w 2520280"/>
              <a:gd name="connsiteY2" fmla="*/ 1224136 h 1224136"/>
              <a:gd name="connsiteX3" fmla="*/ 0 w 2520280"/>
              <a:gd name="connsiteY3" fmla="*/ 1224136 h 1224136"/>
              <a:gd name="connsiteX4" fmla="*/ 0 w 2520280"/>
              <a:gd name="connsiteY4" fmla="*/ 0 h 1224136"/>
              <a:gd name="connsiteX0" fmla="*/ 0 w 2520280"/>
              <a:gd name="connsiteY0" fmla="*/ 0 h 1224136"/>
              <a:gd name="connsiteX1" fmla="*/ 2274096 w 2520280"/>
              <a:gd name="connsiteY1" fmla="*/ 351692 h 1224136"/>
              <a:gd name="connsiteX2" fmla="*/ 2520280 w 2520280"/>
              <a:gd name="connsiteY2" fmla="*/ 1224136 h 1224136"/>
              <a:gd name="connsiteX3" fmla="*/ 0 w 2520280"/>
              <a:gd name="connsiteY3" fmla="*/ 1224136 h 1224136"/>
              <a:gd name="connsiteX4" fmla="*/ 0 w 2520280"/>
              <a:gd name="connsiteY4" fmla="*/ 0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280" h="1224136">
                <a:moveTo>
                  <a:pt x="0" y="0"/>
                </a:moveTo>
                <a:lnTo>
                  <a:pt x="2274096" y="351692"/>
                </a:lnTo>
                <a:lnTo>
                  <a:pt x="2520280" y="1224136"/>
                </a:lnTo>
                <a:lnTo>
                  <a:pt x="0" y="1224136"/>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Reusability</a:t>
            </a:r>
            <a:endParaRPr lang="en-GB" sz="2800" dirty="0">
              <a:solidFill>
                <a:schemeClr val="bg1"/>
              </a:solidFill>
              <a:latin typeface="Roboto Light"/>
            </a:endParaRPr>
          </a:p>
        </p:txBody>
      </p:sp>
      <p:sp>
        <p:nvSpPr>
          <p:cNvPr id="7" name="Rectangle 6"/>
          <p:cNvSpPr/>
          <p:nvPr/>
        </p:nvSpPr>
        <p:spPr bwMode="auto">
          <a:xfrm>
            <a:off x="4932040" y="2384884"/>
            <a:ext cx="2952328" cy="1296144"/>
          </a:xfrm>
          <a:custGeom>
            <a:avLst/>
            <a:gdLst>
              <a:gd name="connsiteX0" fmla="*/ 0 w 2232248"/>
              <a:gd name="connsiteY0" fmla="*/ 0 h 1728192"/>
              <a:gd name="connsiteX1" fmla="*/ 2232248 w 2232248"/>
              <a:gd name="connsiteY1" fmla="*/ 0 h 1728192"/>
              <a:gd name="connsiteX2" fmla="*/ 2232248 w 2232248"/>
              <a:gd name="connsiteY2" fmla="*/ 1728192 h 1728192"/>
              <a:gd name="connsiteX3" fmla="*/ 0 w 2232248"/>
              <a:gd name="connsiteY3" fmla="*/ 1728192 h 1728192"/>
              <a:gd name="connsiteX4" fmla="*/ 0 w 2232248"/>
              <a:gd name="connsiteY4" fmla="*/ 0 h 1728192"/>
              <a:gd name="connsiteX0" fmla="*/ 0 w 2232248"/>
              <a:gd name="connsiteY0" fmla="*/ 0 h 1728192"/>
              <a:gd name="connsiteX1" fmla="*/ 2232248 w 2232248"/>
              <a:gd name="connsiteY1" fmla="*/ 0 h 1728192"/>
              <a:gd name="connsiteX2" fmla="*/ 2232248 w 2232248"/>
              <a:gd name="connsiteY2" fmla="*/ 1728192 h 1728192"/>
              <a:gd name="connsiteX3" fmla="*/ 410307 w 2232248"/>
              <a:gd name="connsiteY3" fmla="*/ 1353054 h 1728192"/>
              <a:gd name="connsiteX4" fmla="*/ 0 w 2232248"/>
              <a:gd name="connsiteY4" fmla="*/ 0 h 1728192"/>
              <a:gd name="connsiteX0" fmla="*/ 0 w 2232248"/>
              <a:gd name="connsiteY0" fmla="*/ 0 h 1728192"/>
              <a:gd name="connsiteX1" fmla="*/ 2232248 w 2232248"/>
              <a:gd name="connsiteY1" fmla="*/ 0 h 1728192"/>
              <a:gd name="connsiteX2" fmla="*/ 2232248 w 2232248"/>
              <a:gd name="connsiteY2" fmla="*/ 1728192 h 1728192"/>
              <a:gd name="connsiteX3" fmla="*/ 188712 w 2232248"/>
              <a:gd name="connsiteY3" fmla="*/ 1446838 h 1728192"/>
              <a:gd name="connsiteX4" fmla="*/ 0 w 2232248"/>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248" h="1728192">
                <a:moveTo>
                  <a:pt x="0" y="0"/>
                </a:moveTo>
                <a:lnTo>
                  <a:pt x="2232248" y="0"/>
                </a:lnTo>
                <a:lnTo>
                  <a:pt x="2232248" y="1728192"/>
                </a:lnTo>
                <a:lnTo>
                  <a:pt x="188712" y="1446838"/>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Maintainability</a:t>
            </a:r>
            <a:endParaRPr lang="en-GB" sz="2800" dirty="0">
              <a:solidFill>
                <a:schemeClr val="bg1"/>
              </a:solidFill>
              <a:latin typeface="Roboto Light"/>
            </a:endParaRPr>
          </a:p>
        </p:txBody>
      </p:sp>
      <p:sp>
        <p:nvSpPr>
          <p:cNvPr id="8" name="Rectangle 7"/>
          <p:cNvSpPr/>
          <p:nvPr/>
        </p:nvSpPr>
        <p:spPr bwMode="auto">
          <a:xfrm>
            <a:off x="1835696" y="3681028"/>
            <a:ext cx="2808312" cy="1224136"/>
          </a:xfrm>
          <a:custGeom>
            <a:avLst/>
            <a:gdLst>
              <a:gd name="connsiteX0" fmla="*/ 0 w 2808312"/>
              <a:gd name="connsiteY0" fmla="*/ 0 h 1224136"/>
              <a:gd name="connsiteX1" fmla="*/ 2808312 w 2808312"/>
              <a:gd name="connsiteY1" fmla="*/ 0 h 1224136"/>
              <a:gd name="connsiteX2" fmla="*/ 2808312 w 2808312"/>
              <a:gd name="connsiteY2" fmla="*/ 1224136 h 1224136"/>
              <a:gd name="connsiteX3" fmla="*/ 0 w 2808312"/>
              <a:gd name="connsiteY3" fmla="*/ 1224136 h 1224136"/>
              <a:gd name="connsiteX4" fmla="*/ 0 w 2808312"/>
              <a:gd name="connsiteY4" fmla="*/ 0 h 1224136"/>
              <a:gd name="connsiteX0" fmla="*/ 0 w 2808312"/>
              <a:gd name="connsiteY0" fmla="*/ 0 h 1224136"/>
              <a:gd name="connsiteX1" fmla="*/ 2808312 w 2808312"/>
              <a:gd name="connsiteY1" fmla="*/ 0 h 1224136"/>
              <a:gd name="connsiteX2" fmla="*/ 2796589 w 2808312"/>
              <a:gd name="connsiteY2" fmla="*/ 931059 h 1224136"/>
              <a:gd name="connsiteX3" fmla="*/ 0 w 2808312"/>
              <a:gd name="connsiteY3" fmla="*/ 1224136 h 1224136"/>
              <a:gd name="connsiteX4" fmla="*/ 0 w 2808312"/>
              <a:gd name="connsiteY4" fmla="*/ 0 h 1224136"/>
              <a:gd name="connsiteX0" fmla="*/ 0 w 2808312"/>
              <a:gd name="connsiteY0" fmla="*/ 0 h 1224136"/>
              <a:gd name="connsiteX1" fmla="*/ 2808312 w 2808312"/>
              <a:gd name="connsiteY1" fmla="*/ 0 h 1224136"/>
              <a:gd name="connsiteX2" fmla="*/ 2784866 w 2808312"/>
              <a:gd name="connsiteY2" fmla="*/ 1083459 h 1224136"/>
              <a:gd name="connsiteX3" fmla="*/ 0 w 2808312"/>
              <a:gd name="connsiteY3" fmla="*/ 1224136 h 1224136"/>
              <a:gd name="connsiteX4" fmla="*/ 0 w 2808312"/>
              <a:gd name="connsiteY4" fmla="*/ 0 h 1224136"/>
              <a:gd name="connsiteX0" fmla="*/ 46892 w 2808312"/>
              <a:gd name="connsiteY0" fmla="*/ 23446 h 1224136"/>
              <a:gd name="connsiteX1" fmla="*/ 2808312 w 2808312"/>
              <a:gd name="connsiteY1" fmla="*/ 0 h 1224136"/>
              <a:gd name="connsiteX2" fmla="*/ 2784866 w 2808312"/>
              <a:gd name="connsiteY2" fmla="*/ 1083459 h 1224136"/>
              <a:gd name="connsiteX3" fmla="*/ 0 w 2808312"/>
              <a:gd name="connsiteY3" fmla="*/ 1224136 h 1224136"/>
              <a:gd name="connsiteX4" fmla="*/ 46892 w 2808312"/>
              <a:gd name="connsiteY4" fmla="*/ 23446 h 1224136"/>
              <a:gd name="connsiteX0" fmla="*/ 82061 w 2808312"/>
              <a:gd name="connsiteY0" fmla="*/ 58615 h 1224136"/>
              <a:gd name="connsiteX1" fmla="*/ 2808312 w 2808312"/>
              <a:gd name="connsiteY1" fmla="*/ 0 h 1224136"/>
              <a:gd name="connsiteX2" fmla="*/ 2784866 w 2808312"/>
              <a:gd name="connsiteY2" fmla="*/ 1083459 h 1224136"/>
              <a:gd name="connsiteX3" fmla="*/ 0 w 2808312"/>
              <a:gd name="connsiteY3" fmla="*/ 1224136 h 1224136"/>
              <a:gd name="connsiteX4" fmla="*/ 82061 w 2808312"/>
              <a:gd name="connsiteY4" fmla="*/ 58615 h 122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312" h="1224136">
                <a:moveTo>
                  <a:pt x="82061" y="58615"/>
                </a:moveTo>
                <a:lnTo>
                  <a:pt x="2808312" y="0"/>
                </a:lnTo>
                <a:lnTo>
                  <a:pt x="2784866" y="1083459"/>
                </a:lnTo>
                <a:lnTo>
                  <a:pt x="0" y="1224136"/>
                </a:lnTo>
                <a:lnTo>
                  <a:pt x="82061" y="5861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Common</a:t>
            </a:r>
          </a:p>
          <a:p>
            <a:pPr algn="ctr"/>
            <a:r>
              <a:rPr lang="en-US" sz="2800" dirty="0" smtClean="0">
                <a:solidFill>
                  <a:schemeClr val="bg1"/>
                </a:solidFill>
                <a:latin typeface="Roboto Light"/>
              </a:rPr>
              <a:t>Skillset</a:t>
            </a:r>
            <a:endParaRPr lang="en-GB" sz="2800" dirty="0">
              <a:solidFill>
                <a:schemeClr val="bg1"/>
              </a:solidFill>
              <a:latin typeface="Roboto Light"/>
            </a:endParaRPr>
          </a:p>
        </p:txBody>
      </p:sp>
      <p:sp>
        <p:nvSpPr>
          <p:cNvPr id="9" name="Rectangle 8"/>
          <p:cNvSpPr/>
          <p:nvPr/>
        </p:nvSpPr>
        <p:spPr bwMode="auto">
          <a:xfrm>
            <a:off x="5364088" y="4241177"/>
            <a:ext cx="2669305" cy="1327974"/>
          </a:xfrm>
          <a:custGeom>
            <a:avLst/>
            <a:gdLst>
              <a:gd name="connsiteX0" fmla="*/ 0 w 2880320"/>
              <a:gd name="connsiteY0" fmla="*/ 0 h 1152128"/>
              <a:gd name="connsiteX1" fmla="*/ 2880320 w 2880320"/>
              <a:gd name="connsiteY1" fmla="*/ 0 h 1152128"/>
              <a:gd name="connsiteX2" fmla="*/ 2880320 w 2880320"/>
              <a:gd name="connsiteY2" fmla="*/ 1152128 h 1152128"/>
              <a:gd name="connsiteX3" fmla="*/ 0 w 2880320"/>
              <a:gd name="connsiteY3" fmla="*/ 1152128 h 1152128"/>
              <a:gd name="connsiteX4" fmla="*/ 0 w 2880320"/>
              <a:gd name="connsiteY4" fmla="*/ 0 h 1152128"/>
              <a:gd name="connsiteX0" fmla="*/ 211015 w 2880320"/>
              <a:gd name="connsiteY0" fmla="*/ 211016 h 1152128"/>
              <a:gd name="connsiteX1" fmla="*/ 2880320 w 2880320"/>
              <a:gd name="connsiteY1" fmla="*/ 0 h 1152128"/>
              <a:gd name="connsiteX2" fmla="*/ 2880320 w 2880320"/>
              <a:gd name="connsiteY2" fmla="*/ 1152128 h 1152128"/>
              <a:gd name="connsiteX3" fmla="*/ 0 w 2880320"/>
              <a:gd name="connsiteY3" fmla="*/ 1152128 h 1152128"/>
              <a:gd name="connsiteX4" fmla="*/ 211015 w 2880320"/>
              <a:gd name="connsiteY4" fmla="*/ 211016 h 1152128"/>
              <a:gd name="connsiteX0" fmla="*/ 0 w 2669305"/>
              <a:gd name="connsiteY0" fmla="*/ 211016 h 1327974"/>
              <a:gd name="connsiteX1" fmla="*/ 2669305 w 2669305"/>
              <a:gd name="connsiteY1" fmla="*/ 0 h 1327974"/>
              <a:gd name="connsiteX2" fmla="*/ 2669305 w 2669305"/>
              <a:gd name="connsiteY2" fmla="*/ 1152128 h 1327974"/>
              <a:gd name="connsiteX3" fmla="*/ 23447 w 2669305"/>
              <a:gd name="connsiteY3" fmla="*/ 1327974 h 1327974"/>
              <a:gd name="connsiteX4" fmla="*/ 0 w 2669305"/>
              <a:gd name="connsiteY4" fmla="*/ 211016 h 132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305" h="1327974">
                <a:moveTo>
                  <a:pt x="0" y="211016"/>
                </a:moveTo>
                <a:lnTo>
                  <a:pt x="2669305" y="0"/>
                </a:lnTo>
                <a:lnTo>
                  <a:pt x="2669305" y="1152128"/>
                </a:lnTo>
                <a:lnTo>
                  <a:pt x="23447" y="1327974"/>
                </a:lnTo>
                <a:lnTo>
                  <a:pt x="0" y="211016"/>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800" dirty="0" smtClean="0">
                <a:solidFill>
                  <a:schemeClr val="bg1"/>
                </a:solidFill>
                <a:latin typeface="Roboto Light"/>
              </a:rPr>
              <a:t>Encapsulation</a:t>
            </a:r>
            <a:endParaRPr lang="en-GB" sz="2800" dirty="0">
              <a:solidFill>
                <a:schemeClr val="bg1"/>
              </a:solidFill>
              <a:latin typeface="Roboto Light"/>
            </a:endParaRPr>
          </a:p>
        </p:txBody>
      </p:sp>
    </p:spTree>
    <p:extLst>
      <p:ext uri="{BB962C8B-B14F-4D97-AF65-F5344CB8AC3E}">
        <p14:creationId xmlns:p14="http://schemas.microsoft.com/office/powerpoint/2010/main" xmlns="" val="4206986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Widget</a:t>
            </a:r>
            <a:r>
              <a:rPr lang="en-US" dirty="0"/>
              <a:t> Anatomy</a:t>
            </a:r>
          </a:p>
        </p:txBody>
      </p:sp>
      <p:sp>
        <p:nvSpPr>
          <p:cNvPr id="63" name="Rectangle 62"/>
          <p:cNvSpPr/>
          <p:nvPr/>
        </p:nvSpPr>
        <p:spPr bwMode="auto">
          <a:xfrm>
            <a:off x="242316" y="4643570"/>
            <a:ext cx="8625459" cy="2046129"/>
          </a:xfrm>
          <a:custGeom>
            <a:avLst/>
            <a:gdLst>
              <a:gd name="connsiteX0" fmla="*/ 0 w 8577834"/>
              <a:gd name="connsiteY0" fmla="*/ 0 h 2008029"/>
              <a:gd name="connsiteX1" fmla="*/ 8577834 w 8577834"/>
              <a:gd name="connsiteY1" fmla="*/ 0 h 2008029"/>
              <a:gd name="connsiteX2" fmla="*/ 8577834 w 8577834"/>
              <a:gd name="connsiteY2" fmla="*/ 2008029 h 2008029"/>
              <a:gd name="connsiteX3" fmla="*/ 0 w 8577834"/>
              <a:gd name="connsiteY3" fmla="*/ 2008029 h 2008029"/>
              <a:gd name="connsiteX4" fmla="*/ 0 w 8577834"/>
              <a:gd name="connsiteY4" fmla="*/ 0 h 2008029"/>
              <a:gd name="connsiteX0" fmla="*/ 47625 w 8625459"/>
              <a:gd name="connsiteY0" fmla="*/ 0 h 2046129"/>
              <a:gd name="connsiteX1" fmla="*/ 8625459 w 8625459"/>
              <a:gd name="connsiteY1" fmla="*/ 0 h 2046129"/>
              <a:gd name="connsiteX2" fmla="*/ 8625459 w 8625459"/>
              <a:gd name="connsiteY2" fmla="*/ 2008029 h 2046129"/>
              <a:gd name="connsiteX3" fmla="*/ 0 w 8625459"/>
              <a:gd name="connsiteY3" fmla="*/ 2046129 h 2046129"/>
              <a:gd name="connsiteX4" fmla="*/ 47625 w 8625459"/>
              <a:gd name="connsiteY4" fmla="*/ 0 h 2046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2046129">
                <a:moveTo>
                  <a:pt x="47625" y="0"/>
                </a:moveTo>
                <a:lnTo>
                  <a:pt x="8625459" y="0"/>
                </a:lnTo>
                <a:lnTo>
                  <a:pt x="8625459" y="2008029"/>
                </a:lnTo>
                <a:lnTo>
                  <a:pt x="0" y="2046129"/>
                </a:lnTo>
                <a:lnTo>
                  <a:pt x="47625"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62" name="Rectangle 61"/>
          <p:cNvSpPr/>
          <p:nvPr/>
        </p:nvSpPr>
        <p:spPr bwMode="auto">
          <a:xfrm>
            <a:off x="289942" y="945133"/>
            <a:ext cx="8625459" cy="3614862"/>
          </a:xfrm>
          <a:custGeom>
            <a:avLst/>
            <a:gdLst>
              <a:gd name="connsiteX0" fmla="*/ 0 w 8577834"/>
              <a:gd name="connsiteY0" fmla="*/ 0 h 3567237"/>
              <a:gd name="connsiteX1" fmla="*/ 8577834 w 8577834"/>
              <a:gd name="connsiteY1" fmla="*/ 0 h 3567237"/>
              <a:gd name="connsiteX2" fmla="*/ 8577834 w 8577834"/>
              <a:gd name="connsiteY2" fmla="*/ 3567237 h 3567237"/>
              <a:gd name="connsiteX3" fmla="*/ 0 w 8577834"/>
              <a:gd name="connsiteY3" fmla="*/ 3567237 h 3567237"/>
              <a:gd name="connsiteX4" fmla="*/ 0 w 8577834"/>
              <a:gd name="connsiteY4" fmla="*/ 0 h 3567237"/>
              <a:gd name="connsiteX0" fmla="*/ 0 w 8625459"/>
              <a:gd name="connsiteY0" fmla="*/ 47625 h 3614862"/>
              <a:gd name="connsiteX1" fmla="*/ 8625459 w 8625459"/>
              <a:gd name="connsiteY1" fmla="*/ 0 h 3614862"/>
              <a:gd name="connsiteX2" fmla="*/ 8577834 w 8625459"/>
              <a:gd name="connsiteY2" fmla="*/ 3614862 h 3614862"/>
              <a:gd name="connsiteX3" fmla="*/ 0 w 8625459"/>
              <a:gd name="connsiteY3" fmla="*/ 3614862 h 3614862"/>
              <a:gd name="connsiteX4" fmla="*/ 0 w 8625459"/>
              <a:gd name="connsiteY4" fmla="*/ 47625 h 3614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459" h="3614862">
                <a:moveTo>
                  <a:pt x="0" y="47625"/>
                </a:moveTo>
                <a:lnTo>
                  <a:pt x="8625459" y="0"/>
                </a:lnTo>
                <a:lnTo>
                  <a:pt x="8577834" y="3614862"/>
                </a:lnTo>
                <a:lnTo>
                  <a:pt x="0" y="3614862"/>
                </a:lnTo>
                <a:lnTo>
                  <a:pt x="0" y="47625"/>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0" name="Rectangle 19"/>
          <p:cNvSpPr/>
          <p:nvPr/>
        </p:nvSpPr>
        <p:spPr bwMode="auto">
          <a:xfrm>
            <a:off x="410558" y="2362201"/>
            <a:ext cx="8336601" cy="977900"/>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1" name="Rectangle 20"/>
          <p:cNvSpPr/>
          <p:nvPr/>
        </p:nvSpPr>
        <p:spPr bwMode="auto">
          <a:xfrm>
            <a:off x="410558" y="3479800"/>
            <a:ext cx="8336601" cy="941682"/>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9" name="Rectangle 18"/>
          <p:cNvSpPr/>
          <p:nvPr/>
        </p:nvSpPr>
        <p:spPr bwMode="auto">
          <a:xfrm>
            <a:off x="410558" y="1300644"/>
            <a:ext cx="8336601" cy="921856"/>
          </a:xfrm>
          <a:prstGeom prst="rect">
            <a:avLst/>
          </a:prstGeom>
          <a:solidFill>
            <a:schemeClr val="tx2">
              <a:lumMod val="10000"/>
              <a:lumOff val="9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 name="Rectangle 6"/>
          <p:cNvSpPr/>
          <p:nvPr/>
        </p:nvSpPr>
        <p:spPr bwMode="auto">
          <a:xfrm>
            <a:off x="1003334" y="5872380"/>
            <a:ext cx="153136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57150 w 1531361"/>
              <a:gd name="connsiteY0" fmla="*/ 0 h 685264"/>
              <a:gd name="connsiteX1" fmla="*/ 1531361 w 1531361"/>
              <a:gd name="connsiteY1" fmla="*/ 0 h 685264"/>
              <a:gd name="connsiteX2" fmla="*/ 1531361 w 1531361"/>
              <a:gd name="connsiteY2" fmla="*/ 666214 h 685264"/>
              <a:gd name="connsiteX3" fmla="*/ 0 w 1531361"/>
              <a:gd name="connsiteY3" fmla="*/ 685264 h 685264"/>
              <a:gd name="connsiteX4" fmla="*/ 57150 w 153136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361" h="685264">
                <a:moveTo>
                  <a:pt x="57150" y="0"/>
                </a:moveTo>
                <a:lnTo>
                  <a:pt x="1531361" y="0"/>
                </a:lnTo>
                <a:lnTo>
                  <a:pt x="1531361" y="666214"/>
                </a:lnTo>
                <a:lnTo>
                  <a:pt x="0" y="685264"/>
                </a:lnTo>
                <a:lnTo>
                  <a:pt x="5715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err="1" smtClean="0">
                <a:solidFill>
                  <a:schemeClr val="bg1"/>
                </a:solidFill>
                <a:latin typeface="Roboto Light"/>
              </a:rPr>
              <a:t>Javascript</a:t>
            </a:r>
            <a:endParaRPr lang="en-US" sz="1200" dirty="0">
              <a:solidFill>
                <a:schemeClr val="bg1"/>
              </a:solidFill>
              <a:latin typeface="Roboto Light"/>
            </a:endParaRPr>
          </a:p>
        </p:txBody>
      </p:sp>
      <p:sp>
        <p:nvSpPr>
          <p:cNvPr id="9" name="Rectangle 8"/>
          <p:cNvSpPr/>
          <p:nvPr/>
        </p:nvSpPr>
        <p:spPr bwMode="auto">
          <a:xfrm>
            <a:off x="2924817" y="3652118"/>
            <a:ext cx="1474211" cy="666214"/>
          </a:xfrm>
          <a:prstGeom prst="rect">
            <a:avLst/>
          </a:pr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panose="02000000000000000000" pitchFamily="2" charset="0"/>
                <a:ea typeface="Roboto Light" panose="02000000000000000000" pitchFamily="2" charset="0"/>
              </a:rPr>
              <a:t>Widget</a:t>
            </a:r>
            <a:r>
              <a:rPr lang="x-none" sz="1200" dirty="0" smtClean="0">
                <a:solidFill>
                  <a:schemeClr val="bg1"/>
                </a:solidFill>
                <a:latin typeface="Roboto Light" panose="02000000000000000000" pitchFamily="2" charset="0"/>
                <a:ea typeface="Roboto Light" panose="02000000000000000000" pitchFamily="2" charset="0"/>
              </a:rPr>
              <a:t> S</a:t>
            </a:r>
            <a:r>
              <a:rPr lang="en-US" sz="1200" dirty="0" err="1" smtClean="0">
                <a:solidFill>
                  <a:schemeClr val="bg1"/>
                </a:solidFill>
                <a:latin typeface="Roboto Light" panose="02000000000000000000" pitchFamily="2" charset="0"/>
                <a:ea typeface="Roboto Light" panose="02000000000000000000" pitchFamily="2" charset="0"/>
              </a:rPr>
              <a:t>erver</a:t>
            </a:r>
            <a:endParaRPr lang="x-none" sz="1200" dirty="0" smtClean="0">
              <a:solidFill>
                <a:schemeClr val="bg1"/>
              </a:solidFill>
              <a:latin typeface="Roboto Light" panose="02000000000000000000" pitchFamily="2" charset="0"/>
              <a:ea typeface="Roboto Light" panose="02000000000000000000" pitchFamily="2" charset="0"/>
            </a:endParaRPr>
          </a:p>
          <a:p>
            <a:pPr algn="ctr"/>
            <a:r>
              <a:rPr lang="x-none" sz="1200" dirty="0" smtClean="0">
                <a:solidFill>
                  <a:schemeClr val="bg1"/>
                </a:solidFill>
                <a:latin typeface="Roboto Light" panose="02000000000000000000" pitchFamily="2" charset="0"/>
                <a:ea typeface="Roboto Light" panose="02000000000000000000" pitchFamily="2" charset="0"/>
              </a:rPr>
              <a:t>C</a:t>
            </a:r>
            <a:r>
              <a:rPr lang="en-US" sz="1200" dirty="0" err="1" smtClean="0">
                <a:solidFill>
                  <a:schemeClr val="bg1"/>
                </a:solidFill>
                <a:latin typeface="Roboto Light" panose="02000000000000000000" pitchFamily="2" charset="0"/>
                <a:ea typeface="Roboto Light" panose="02000000000000000000" pitchFamily="2" charset="0"/>
              </a:rPr>
              <a:t>atalog</a:t>
            </a:r>
            <a:r>
              <a:rPr lang="x-none" sz="1200" dirty="0" smtClean="0">
                <a:solidFill>
                  <a:schemeClr val="bg1"/>
                </a:solidFill>
                <a:latin typeface="Roboto Light" panose="02000000000000000000" pitchFamily="2" charset="0"/>
                <a:ea typeface="Roboto Light" panose="02000000000000000000" pitchFamily="2" charset="0"/>
              </a:rPr>
              <a:t> I</a:t>
            </a:r>
            <a:r>
              <a:rPr lang="en-US" sz="1200" dirty="0" smtClean="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0" name="Rectangle 9"/>
          <p:cNvSpPr/>
          <p:nvPr/>
        </p:nvSpPr>
        <p:spPr bwMode="auto">
          <a:xfrm>
            <a:off x="2924817" y="2541987"/>
            <a:ext cx="1525443" cy="69695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64720"/>
              <a:gd name="connsiteY0" fmla="*/ 0 h 714899"/>
              <a:gd name="connsiteX1" fmla="*/ 1512168 w 1564720"/>
              <a:gd name="connsiteY1" fmla="*/ 0 h 714899"/>
              <a:gd name="connsiteX2" fmla="*/ 1564720 w 1564720"/>
              <a:gd name="connsiteY2" fmla="*/ 714899 h 714899"/>
              <a:gd name="connsiteX3" fmla="*/ 0 w 1564720"/>
              <a:gd name="connsiteY3" fmla="*/ 683368 h 714899"/>
              <a:gd name="connsiteX4" fmla="*/ 0 w 1564720"/>
              <a:gd name="connsiteY4" fmla="*/ 0 h 71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720" h="714899">
                <a:moveTo>
                  <a:pt x="0" y="0"/>
                </a:moveTo>
                <a:lnTo>
                  <a:pt x="1512168" y="0"/>
                </a:lnTo>
                <a:lnTo>
                  <a:pt x="1564720" y="714899"/>
                </a:lnTo>
                <a:lnTo>
                  <a:pt x="0" y="683368"/>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panose="02000000000000000000" pitchFamily="2" charset="0"/>
                <a:ea typeface="Roboto Light" panose="02000000000000000000" pitchFamily="2" charset="0"/>
              </a:rPr>
              <a:t>Widget</a:t>
            </a:r>
            <a:r>
              <a:rPr lang="x-none" sz="1200" dirty="0">
                <a:solidFill>
                  <a:schemeClr val="bg1"/>
                </a:solidFill>
                <a:latin typeface="Roboto Light" panose="02000000000000000000" pitchFamily="2" charset="0"/>
                <a:ea typeface="Roboto Light" panose="02000000000000000000" pitchFamily="2" charset="0"/>
              </a:rPr>
              <a:t> </a:t>
            </a:r>
            <a:r>
              <a:rPr lang="x-none" sz="1200" dirty="0" smtClean="0">
                <a:solidFill>
                  <a:schemeClr val="bg1"/>
                </a:solidFill>
                <a:latin typeface="Roboto Light" panose="02000000000000000000" pitchFamily="2" charset="0"/>
                <a:ea typeface="Roboto Light" panose="02000000000000000000" pitchFamily="2" charset="0"/>
              </a:rPr>
              <a:t>Portal</a:t>
            </a:r>
            <a:endParaRPr lang="x-none" sz="1200" dirty="0">
              <a:solidFill>
                <a:schemeClr val="bg1"/>
              </a:solidFill>
              <a:latin typeface="Roboto Light" panose="02000000000000000000" pitchFamily="2" charset="0"/>
              <a:ea typeface="Roboto Light" panose="02000000000000000000" pitchFamily="2" charset="0"/>
            </a:endParaRPr>
          </a:p>
          <a:p>
            <a:pPr algn="ctr"/>
            <a:r>
              <a:rPr lang="x-none" sz="1200" dirty="0" smtClean="0">
                <a:solidFill>
                  <a:schemeClr val="bg1"/>
                </a:solidFill>
                <a:latin typeface="Roboto Light" panose="02000000000000000000" pitchFamily="2" charset="0"/>
                <a:ea typeface="Roboto Light" panose="02000000000000000000" pitchFamily="2" charset="0"/>
              </a:rPr>
              <a:t>C</a:t>
            </a:r>
            <a:r>
              <a:rPr lang="en-US" sz="1200" dirty="0" err="1" smtClean="0">
                <a:solidFill>
                  <a:schemeClr val="bg1"/>
                </a:solidFill>
                <a:latin typeface="Roboto Light" panose="02000000000000000000" pitchFamily="2" charset="0"/>
                <a:ea typeface="Roboto Light" panose="02000000000000000000" pitchFamily="2" charset="0"/>
              </a:rPr>
              <a:t>atalog</a:t>
            </a:r>
            <a:r>
              <a:rPr lang="x-none" sz="1200" dirty="0" smtClean="0">
                <a:solidFill>
                  <a:schemeClr val="bg1"/>
                </a:solidFill>
                <a:latin typeface="Roboto Light" panose="02000000000000000000" pitchFamily="2" charset="0"/>
                <a:ea typeface="Roboto Light" panose="02000000000000000000" pitchFamily="2" charset="0"/>
              </a:rPr>
              <a:t> </a:t>
            </a:r>
            <a:r>
              <a:rPr lang="x-none" sz="1200" dirty="0">
                <a:solidFill>
                  <a:schemeClr val="bg1"/>
                </a:solidFill>
                <a:latin typeface="Roboto Light" panose="02000000000000000000" pitchFamily="2" charset="0"/>
                <a:ea typeface="Roboto Light" panose="02000000000000000000" pitchFamily="2" charset="0"/>
              </a:rPr>
              <a:t>I</a:t>
            </a:r>
            <a:r>
              <a:rPr lang="en-US" sz="1200" dirty="0" smtClean="0">
                <a:solidFill>
                  <a:schemeClr val="bg1"/>
                </a:solidFill>
                <a:latin typeface="Roboto Light" panose="02000000000000000000" pitchFamily="2" charset="0"/>
                <a:ea typeface="Roboto Light" panose="02000000000000000000" pitchFamily="2" charset="0"/>
              </a:rPr>
              <a:t>tem</a:t>
            </a:r>
            <a:endParaRPr lang="en-US" sz="1200" dirty="0">
              <a:solidFill>
                <a:schemeClr val="bg1"/>
              </a:solidFill>
              <a:latin typeface="Roboto Light" panose="02000000000000000000" pitchFamily="2" charset="0"/>
              <a:ea typeface="Roboto Light" panose="02000000000000000000" pitchFamily="2" charset="0"/>
              <a:cs typeface="Courier New" pitchFamily="49" charset="0"/>
            </a:endParaRPr>
          </a:p>
        </p:txBody>
      </p:sp>
      <p:sp>
        <p:nvSpPr>
          <p:cNvPr id="11" name="Rectangle 10"/>
          <p:cNvSpPr/>
          <p:nvPr/>
        </p:nvSpPr>
        <p:spPr bwMode="auto">
          <a:xfrm>
            <a:off x="2924817" y="1431855"/>
            <a:ext cx="1474211" cy="666214"/>
          </a:xfrm>
          <a:custGeom>
            <a:avLst/>
            <a:gdLst>
              <a:gd name="connsiteX0" fmla="*/ 0 w 1512168"/>
              <a:gd name="connsiteY0" fmla="*/ 0 h 683368"/>
              <a:gd name="connsiteX1" fmla="*/ 1512168 w 1512168"/>
              <a:gd name="connsiteY1" fmla="*/ 0 h 683368"/>
              <a:gd name="connsiteX2" fmla="*/ 1512168 w 1512168"/>
              <a:gd name="connsiteY2" fmla="*/ 683368 h 683368"/>
              <a:gd name="connsiteX3" fmla="*/ 0 w 1512168"/>
              <a:gd name="connsiteY3" fmla="*/ 683368 h 683368"/>
              <a:gd name="connsiteX4" fmla="*/ 0 w 1512168"/>
              <a:gd name="connsiteY4" fmla="*/ 0 h 683368"/>
              <a:gd name="connsiteX0" fmla="*/ 0 w 1512168"/>
              <a:gd name="connsiteY0" fmla="*/ 0 h 683368"/>
              <a:gd name="connsiteX1" fmla="*/ 1438596 w 1512168"/>
              <a:gd name="connsiteY1" fmla="*/ 63062 h 683368"/>
              <a:gd name="connsiteX2" fmla="*/ 1512168 w 1512168"/>
              <a:gd name="connsiteY2" fmla="*/ 683368 h 683368"/>
              <a:gd name="connsiteX3" fmla="*/ 0 w 1512168"/>
              <a:gd name="connsiteY3" fmla="*/ 683368 h 683368"/>
              <a:gd name="connsiteX4" fmla="*/ 0 w 1512168"/>
              <a:gd name="connsiteY4" fmla="*/ 0 h 683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168" h="683368">
                <a:moveTo>
                  <a:pt x="0" y="0"/>
                </a:moveTo>
                <a:lnTo>
                  <a:pt x="1438596" y="63062"/>
                </a:lnTo>
                <a:lnTo>
                  <a:pt x="1512168" y="683368"/>
                </a:lnTo>
                <a:lnTo>
                  <a:pt x="0" y="683368"/>
                </a:lnTo>
                <a:lnTo>
                  <a:pt x="0" y="0"/>
                </a:lnTo>
                <a:close/>
              </a:path>
            </a:pathLst>
          </a:custGeom>
          <a:solidFill>
            <a:srgbClr val="71962D"/>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panose="02000000000000000000" pitchFamily="2" charset="0"/>
                <a:ea typeface="Roboto Light" panose="02000000000000000000" pitchFamily="2" charset="0"/>
              </a:rPr>
              <a:t>Widget</a:t>
            </a:r>
            <a:r>
              <a:rPr lang="x-none" sz="1200" dirty="0">
                <a:solidFill>
                  <a:schemeClr val="bg1"/>
                </a:solidFill>
                <a:latin typeface="Roboto Light" panose="02000000000000000000" pitchFamily="2" charset="0"/>
                <a:ea typeface="Roboto Light" panose="02000000000000000000" pitchFamily="2" charset="0"/>
              </a:rPr>
              <a:t> I</a:t>
            </a:r>
            <a:r>
              <a:rPr lang="x-none" sz="1200" dirty="0" smtClean="0">
                <a:solidFill>
                  <a:schemeClr val="bg1"/>
                </a:solidFill>
                <a:latin typeface="Roboto Light" panose="02000000000000000000" pitchFamily="2" charset="0"/>
                <a:ea typeface="Roboto Light" panose="02000000000000000000" pitchFamily="2" charset="0"/>
              </a:rPr>
              <a:t>nstance</a:t>
            </a:r>
            <a:endParaRPr lang="en-US" sz="1200" b="1" dirty="0">
              <a:solidFill>
                <a:schemeClr val="bg1"/>
              </a:solidFill>
              <a:latin typeface="Roboto Light"/>
            </a:endParaRPr>
          </a:p>
        </p:txBody>
      </p:sp>
      <p:sp>
        <p:nvSpPr>
          <p:cNvPr id="12" name="Rectangle 11"/>
          <p:cNvSpPr/>
          <p:nvPr/>
        </p:nvSpPr>
        <p:spPr bwMode="auto">
          <a:xfrm>
            <a:off x="2781182" y="5872380"/>
            <a:ext cx="1502786" cy="7043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704314"/>
              <a:gd name="connsiteX1" fmla="*/ 1474211 w 1502786"/>
              <a:gd name="connsiteY1" fmla="*/ 0 h 704314"/>
              <a:gd name="connsiteX2" fmla="*/ 1502786 w 1502786"/>
              <a:gd name="connsiteY2" fmla="*/ 704314 h 704314"/>
              <a:gd name="connsiteX3" fmla="*/ 0 w 1502786"/>
              <a:gd name="connsiteY3" fmla="*/ 666214 h 704314"/>
              <a:gd name="connsiteX4" fmla="*/ 0 w 1502786"/>
              <a:gd name="connsiteY4" fmla="*/ 0 h 70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704314">
                <a:moveTo>
                  <a:pt x="0" y="0"/>
                </a:moveTo>
                <a:lnTo>
                  <a:pt x="1474211" y="0"/>
                </a:lnTo>
                <a:lnTo>
                  <a:pt x="1502786" y="70431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CSS</a:t>
            </a:r>
            <a:endParaRPr lang="en-US" sz="1200" dirty="0">
              <a:solidFill>
                <a:schemeClr val="bg1"/>
              </a:solidFill>
              <a:latin typeface="Roboto Light"/>
            </a:endParaRPr>
          </a:p>
        </p:txBody>
      </p:sp>
      <p:sp>
        <p:nvSpPr>
          <p:cNvPr id="13" name="Rectangle 12"/>
          <p:cNvSpPr/>
          <p:nvPr/>
        </p:nvSpPr>
        <p:spPr bwMode="auto">
          <a:xfrm>
            <a:off x="6154041" y="4762249"/>
            <a:ext cx="1502786"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02786"/>
              <a:gd name="connsiteY0" fmla="*/ 0 h 685264"/>
              <a:gd name="connsiteX1" fmla="*/ 1474211 w 1502786"/>
              <a:gd name="connsiteY1" fmla="*/ 0 h 685264"/>
              <a:gd name="connsiteX2" fmla="*/ 1502786 w 1502786"/>
              <a:gd name="connsiteY2" fmla="*/ 685264 h 685264"/>
              <a:gd name="connsiteX3" fmla="*/ 0 w 1502786"/>
              <a:gd name="connsiteY3" fmla="*/ 666214 h 685264"/>
              <a:gd name="connsiteX4" fmla="*/ 0 w 1502786"/>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86" h="685264">
                <a:moveTo>
                  <a:pt x="0" y="0"/>
                </a:moveTo>
                <a:lnTo>
                  <a:pt x="1474211" y="0"/>
                </a:lnTo>
                <a:lnTo>
                  <a:pt x="1502786" y="68526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s</a:t>
            </a:r>
            <a:r>
              <a:rPr lang="x-none" sz="1200" dirty="0" smtClean="0">
                <a:solidFill>
                  <a:schemeClr val="bg1"/>
                </a:solidFill>
                <a:latin typeface="Roboto Light"/>
              </a:rPr>
              <a:t>tandard</a:t>
            </a:r>
            <a:r>
              <a:rPr lang="en-US" sz="1200" dirty="0" smtClean="0">
                <a:solidFill>
                  <a:schemeClr val="bg1"/>
                </a:solidFill>
                <a:latin typeface="Roboto Light"/>
              </a:rPr>
              <a:t>_t</a:t>
            </a:r>
            <a:r>
              <a:rPr lang="x-none" sz="1200" dirty="0" smtClean="0">
                <a:solidFill>
                  <a:schemeClr val="bg1"/>
                </a:solidFill>
                <a:latin typeface="Roboto Light"/>
              </a:rPr>
              <a:t>emplate</a:t>
            </a:r>
            <a:endParaRPr lang="en-US" sz="1200" dirty="0">
              <a:solidFill>
                <a:schemeClr val="bg1"/>
              </a:solidFill>
              <a:latin typeface="Roboto Light"/>
            </a:endParaRPr>
          </a:p>
        </p:txBody>
      </p:sp>
      <p:sp>
        <p:nvSpPr>
          <p:cNvPr id="14" name="Rectangle 13"/>
          <p:cNvSpPr/>
          <p:nvPr/>
        </p:nvSpPr>
        <p:spPr bwMode="auto">
          <a:xfrm>
            <a:off x="4025900" y="4762249"/>
            <a:ext cx="1474211" cy="6662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474211"/>
              <a:gd name="connsiteY0" fmla="*/ 0 h 666214"/>
              <a:gd name="connsiteX1" fmla="*/ 1474211 w 1474211"/>
              <a:gd name="connsiteY1" fmla="*/ 0 h 666214"/>
              <a:gd name="connsiteX2" fmla="*/ 1455161 w 1474211"/>
              <a:gd name="connsiteY2" fmla="*/ 628114 h 666214"/>
              <a:gd name="connsiteX3" fmla="*/ 0 w 1474211"/>
              <a:gd name="connsiteY3" fmla="*/ 666214 h 666214"/>
              <a:gd name="connsiteX4" fmla="*/ 0 w 1474211"/>
              <a:gd name="connsiteY4" fmla="*/ 0 h 6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211" h="666214">
                <a:moveTo>
                  <a:pt x="0" y="0"/>
                </a:moveTo>
                <a:lnTo>
                  <a:pt x="1474211" y="0"/>
                </a:lnTo>
                <a:lnTo>
                  <a:pt x="1455161" y="628114"/>
                </a:lnTo>
                <a:lnTo>
                  <a:pt x="0" y="66621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Widget </a:t>
            </a:r>
            <a:r>
              <a:rPr lang="x-none" sz="1200" dirty="0" smtClean="0">
                <a:solidFill>
                  <a:schemeClr val="bg1"/>
                </a:solidFill>
                <a:latin typeface="Roboto Light"/>
              </a:rPr>
              <a:t>C</a:t>
            </a:r>
            <a:r>
              <a:rPr lang="en-US" sz="1200" dirty="0" err="1" smtClean="0">
                <a:solidFill>
                  <a:schemeClr val="bg1"/>
                </a:solidFill>
                <a:latin typeface="Roboto Light"/>
              </a:rPr>
              <a:t>hrome</a:t>
            </a:r>
            <a:endParaRPr lang="en-US" sz="1200" dirty="0">
              <a:solidFill>
                <a:schemeClr val="bg1"/>
              </a:solidFill>
              <a:latin typeface="Roboto Light"/>
            </a:endParaRPr>
          </a:p>
        </p:txBody>
      </p:sp>
      <p:sp>
        <p:nvSpPr>
          <p:cNvPr id="15" name="Rectangle 14"/>
          <p:cNvSpPr/>
          <p:nvPr/>
        </p:nvSpPr>
        <p:spPr bwMode="auto">
          <a:xfrm>
            <a:off x="6154040" y="3652118"/>
            <a:ext cx="1474211" cy="66621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474211"/>
              <a:gd name="connsiteY0" fmla="*/ 0 h 666214"/>
              <a:gd name="connsiteX1" fmla="*/ 1445636 w 1474211"/>
              <a:gd name="connsiteY1" fmla="*/ 28575 h 666214"/>
              <a:gd name="connsiteX2" fmla="*/ 1474211 w 1474211"/>
              <a:gd name="connsiteY2" fmla="*/ 666214 h 666214"/>
              <a:gd name="connsiteX3" fmla="*/ 0 w 1474211"/>
              <a:gd name="connsiteY3" fmla="*/ 666214 h 666214"/>
              <a:gd name="connsiteX4" fmla="*/ 0 w 1474211"/>
              <a:gd name="connsiteY4" fmla="*/ 0 h 666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211" h="666214">
                <a:moveTo>
                  <a:pt x="0" y="0"/>
                </a:moveTo>
                <a:lnTo>
                  <a:pt x="1445636" y="28575"/>
                </a:lnTo>
                <a:lnTo>
                  <a:pt x="1474211" y="666214"/>
                </a:lnTo>
                <a:lnTo>
                  <a:pt x="0" y="666214"/>
                </a:lnTo>
                <a:lnTo>
                  <a:pt x="0" y="0"/>
                </a:lnTo>
                <a:close/>
              </a:path>
            </a:pathLst>
          </a:custGeom>
          <a:solidFill>
            <a:schemeClr val="accent4"/>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x-none" sz="1200" dirty="0" smtClean="0">
                <a:solidFill>
                  <a:schemeClr val="bg1"/>
                </a:solidFill>
                <a:latin typeface="Roboto Light"/>
              </a:rPr>
              <a:t>Standard</a:t>
            </a:r>
            <a:r>
              <a:rPr lang="en-US" sz="1200" dirty="0" smtClean="0">
                <a:solidFill>
                  <a:schemeClr val="bg1"/>
                </a:solidFill>
                <a:latin typeface="Roboto Light"/>
              </a:rPr>
              <a:t>_</a:t>
            </a:r>
            <a:r>
              <a:rPr lang="x-none" sz="1200" dirty="0" smtClean="0">
                <a:solidFill>
                  <a:schemeClr val="bg1"/>
                </a:solidFill>
                <a:latin typeface="Roboto Light"/>
              </a:rPr>
              <a:t>Template</a:t>
            </a:r>
            <a:endParaRPr lang="en-US" sz="1200" dirty="0">
              <a:solidFill>
                <a:schemeClr val="bg1"/>
              </a:solidFill>
              <a:latin typeface="Roboto Light"/>
            </a:endParaRPr>
          </a:p>
        </p:txBody>
      </p:sp>
      <p:sp>
        <p:nvSpPr>
          <p:cNvPr id="30" name="TextBox 29"/>
          <p:cNvSpPr txBox="1"/>
          <p:nvPr/>
        </p:nvSpPr>
        <p:spPr>
          <a:xfrm>
            <a:off x="560498" y="2664300"/>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Portal Catalog</a:t>
            </a:r>
          </a:p>
        </p:txBody>
      </p:sp>
      <p:sp>
        <p:nvSpPr>
          <p:cNvPr id="31" name="TextBox 30"/>
          <p:cNvSpPr txBox="1"/>
          <p:nvPr/>
        </p:nvSpPr>
        <p:spPr>
          <a:xfrm>
            <a:off x="570744" y="1558472"/>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Page Instance</a:t>
            </a:r>
          </a:p>
        </p:txBody>
      </p:sp>
      <p:sp>
        <p:nvSpPr>
          <p:cNvPr id="32" name="TextBox 31"/>
          <p:cNvSpPr txBox="1"/>
          <p:nvPr/>
        </p:nvSpPr>
        <p:spPr>
          <a:xfrm>
            <a:off x="560498" y="3759233"/>
            <a:ext cx="772206" cy="461665"/>
          </a:xfrm>
          <a:prstGeom prst="rect">
            <a:avLst/>
          </a:prstGeom>
          <a:noFill/>
        </p:spPr>
        <p:txBody>
          <a:bodyPr wrap="square" rtlCol="0">
            <a:spAutoFit/>
          </a:bodyPr>
          <a:lstStyle/>
          <a:p>
            <a:r>
              <a:rPr lang="en-US" sz="1200" dirty="0" smtClean="0">
                <a:solidFill>
                  <a:schemeClr val="tx2">
                    <a:lumMod val="75000"/>
                    <a:lumOff val="25000"/>
                  </a:schemeClr>
                </a:solidFill>
                <a:latin typeface="Roboto Light"/>
                <a:cs typeface="Roboto Light"/>
              </a:rPr>
              <a:t>Server Catalog</a:t>
            </a:r>
          </a:p>
        </p:txBody>
      </p:sp>
      <p:cxnSp>
        <p:nvCxnSpPr>
          <p:cNvPr id="36" name="Straight Connector 35"/>
          <p:cNvCxnSpPr/>
          <p:nvPr/>
        </p:nvCxnSpPr>
        <p:spPr>
          <a:xfrm flipV="1">
            <a:off x="4399028" y="3976879"/>
            <a:ext cx="1755012" cy="8346"/>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72173" y="3775241"/>
            <a:ext cx="1346784" cy="215444"/>
          </a:xfrm>
          <a:prstGeom prst="rect">
            <a:avLst/>
          </a:prstGeom>
          <a:noFill/>
        </p:spPr>
        <p:txBody>
          <a:bodyPr wrap="square" rtlCol="0">
            <a:spAutoFit/>
          </a:bodyPr>
          <a:lstStyle/>
          <a:p>
            <a:pPr algn="ctr"/>
            <a:r>
              <a:rPr lang="x-none" sz="800" dirty="0" smtClean="0">
                <a:latin typeface="Roboto Light"/>
                <a:cs typeface="Roboto Light"/>
              </a:rPr>
              <a:t>T</a:t>
            </a:r>
            <a:r>
              <a:rPr lang="en-US" sz="800" dirty="0" err="1" smtClean="0">
                <a:latin typeface="Roboto Light"/>
                <a:cs typeface="Roboto Light"/>
              </a:rPr>
              <a:t>emplateName</a:t>
            </a:r>
            <a:endParaRPr lang="en-US" sz="800" dirty="0" smtClean="0">
              <a:latin typeface="Roboto Light"/>
              <a:cs typeface="Roboto Light"/>
            </a:endParaRPr>
          </a:p>
        </p:txBody>
      </p:sp>
      <p:cxnSp>
        <p:nvCxnSpPr>
          <p:cNvPr id="39" name="Straight Connector 38"/>
          <p:cNvCxnSpPr/>
          <p:nvPr/>
        </p:nvCxnSpPr>
        <p:spPr>
          <a:xfrm flipH="1">
            <a:off x="2615814" y="4318332"/>
            <a:ext cx="756157" cy="42486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536358" y="4377160"/>
            <a:ext cx="491404" cy="215444"/>
          </a:xfrm>
          <a:prstGeom prst="rect">
            <a:avLst/>
          </a:prstGeom>
          <a:noFill/>
        </p:spPr>
        <p:txBody>
          <a:bodyPr wrap="square" rtlCol="0">
            <a:spAutoFit/>
          </a:bodyPr>
          <a:lstStyle/>
          <a:p>
            <a:pPr algn="r"/>
            <a:r>
              <a:rPr lang="en-US" sz="800" dirty="0" err="1" smtClean="0">
                <a:latin typeface="Roboto Light"/>
                <a:cs typeface="Roboto Light"/>
              </a:rPr>
              <a:t>src</a:t>
            </a:r>
            <a:endParaRPr lang="en-US" sz="800" dirty="0" smtClean="0">
              <a:latin typeface="Roboto Light"/>
              <a:cs typeface="Roboto Light"/>
            </a:endParaRPr>
          </a:p>
        </p:txBody>
      </p:sp>
      <p:cxnSp>
        <p:nvCxnSpPr>
          <p:cNvPr id="44" name="Straight Arrow Connector 43"/>
          <p:cNvCxnSpPr/>
          <p:nvPr/>
        </p:nvCxnSpPr>
        <p:spPr>
          <a:xfrm>
            <a:off x="4025900" y="4318332"/>
            <a:ext cx="737105"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361571" y="4377160"/>
            <a:ext cx="1123208" cy="215444"/>
          </a:xfrm>
          <a:prstGeom prst="rect">
            <a:avLst/>
          </a:prstGeom>
          <a:noFill/>
        </p:spPr>
        <p:txBody>
          <a:bodyPr wrap="square" rtlCol="0">
            <a:spAutoFit/>
          </a:bodyPr>
          <a:lstStyle/>
          <a:p>
            <a:r>
              <a:rPr lang="en-US" sz="800" dirty="0" err="1" smtClean="0">
                <a:latin typeface="Roboto Light"/>
                <a:cs typeface="Roboto Light"/>
              </a:rPr>
              <a:t>widgetChrome</a:t>
            </a:r>
            <a:endParaRPr lang="en-US" sz="800" dirty="0" smtClean="0">
              <a:latin typeface="Roboto Light"/>
              <a:cs typeface="Roboto Light"/>
            </a:endParaRPr>
          </a:p>
        </p:txBody>
      </p:sp>
      <p:cxnSp>
        <p:nvCxnSpPr>
          <p:cNvPr id="47" name="Straight Arrow Connector 46"/>
          <p:cNvCxnSpPr/>
          <p:nvPr/>
        </p:nvCxnSpPr>
        <p:spPr>
          <a:xfrm flipH="1">
            <a:off x="1769014" y="5428463"/>
            <a:ext cx="765682" cy="443917"/>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759721" y="5428463"/>
            <a:ext cx="737105" cy="443917"/>
          </a:xfrm>
          <a:prstGeom prst="line">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6886860" y="4313815"/>
            <a:ext cx="1"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444208" y="4377160"/>
            <a:ext cx="1902095" cy="215444"/>
          </a:xfrm>
          <a:prstGeom prst="rect">
            <a:avLst/>
          </a:prstGeom>
          <a:noFill/>
        </p:spPr>
        <p:txBody>
          <a:bodyPr wrap="square" rtlCol="0">
            <a:spAutoFit/>
          </a:bodyPr>
          <a:lstStyle/>
          <a:p>
            <a:r>
              <a:rPr lang="en-US" sz="800" dirty="0" smtClean="0">
                <a:latin typeface="Roboto Light"/>
                <a:cs typeface="Roboto Light"/>
              </a:rPr>
              <a:t>Web       Tablet     Smartphone</a:t>
            </a:r>
          </a:p>
        </p:txBody>
      </p:sp>
      <p:sp>
        <p:nvSpPr>
          <p:cNvPr id="55" name="TextBox 54"/>
          <p:cNvSpPr txBox="1"/>
          <p:nvPr/>
        </p:nvSpPr>
        <p:spPr>
          <a:xfrm>
            <a:off x="323738" y="4632083"/>
            <a:ext cx="1131755" cy="330056"/>
          </a:xfrm>
          <a:prstGeom prst="rect">
            <a:avLst/>
          </a:prstGeom>
          <a:noFill/>
        </p:spPr>
        <p:txBody>
          <a:bodyPr wrap="none" rtlCol="0">
            <a:spAutoFit/>
          </a:bodyPr>
          <a:lstStyle/>
          <a:p>
            <a:r>
              <a:rPr lang="en-US" sz="1600" dirty="0" smtClean="0">
                <a:solidFill>
                  <a:schemeClr val="bg1"/>
                </a:solidFill>
                <a:latin typeface="Roboto Black" panose="02000000000000000000" pitchFamily="2" charset="0"/>
                <a:ea typeface="Roboto Black" panose="02000000000000000000" pitchFamily="2" charset="0"/>
                <a:cs typeface="Roboto Light"/>
              </a:rPr>
              <a:t>Resources</a:t>
            </a:r>
          </a:p>
        </p:txBody>
      </p:sp>
      <p:sp>
        <p:nvSpPr>
          <p:cNvPr id="56" name="TextBox 55"/>
          <p:cNvSpPr txBox="1"/>
          <p:nvPr/>
        </p:nvSpPr>
        <p:spPr>
          <a:xfrm>
            <a:off x="323738" y="977197"/>
            <a:ext cx="739501" cy="330056"/>
          </a:xfrm>
          <a:prstGeom prst="rect">
            <a:avLst/>
          </a:prstGeom>
          <a:noFill/>
        </p:spPr>
        <p:txBody>
          <a:bodyPr wrap="none" rtlCol="0">
            <a:spAutoFit/>
          </a:bodyPr>
          <a:lstStyle/>
          <a:p>
            <a:r>
              <a:rPr lang="en-US" sz="1600" dirty="0" smtClean="0">
                <a:solidFill>
                  <a:schemeClr val="bg1"/>
                </a:solidFill>
                <a:latin typeface="Roboto Black" panose="02000000000000000000" pitchFamily="2" charset="0"/>
                <a:ea typeface="Roboto Black" panose="02000000000000000000" pitchFamily="2" charset="0"/>
                <a:cs typeface="Roboto Light"/>
              </a:rPr>
              <a:t>Model</a:t>
            </a:r>
          </a:p>
        </p:txBody>
      </p:sp>
      <p:grpSp>
        <p:nvGrpSpPr>
          <p:cNvPr id="3" name="Group 2"/>
          <p:cNvGrpSpPr/>
          <p:nvPr/>
        </p:nvGrpSpPr>
        <p:grpSpPr>
          <a:xfrm flipV="1">
            <a:off x="3611546" y="3221588"/>
            <a:ext cx="100754" cy="406739"/>
            <a:chOff x="3611546" y="3245379"/>
            <a:chExt cx="100754" cy="406739"/>
          </a:xfrm>
        </p:grpSpPr>
        <p:cxnSp>
          <p:nvCxnSpPr>
            <p:cNvPr id="53" name="Straight Arrow Connector 52"/>
            <p:cNvCxnSpPr>
              <a:stCxn id="9" idx="0"/>
              <a:endCxn id="57" idx="3"/>
            </p:cNvCxnSpPr>
            <p:nvPr/>
          </p:nvCxnSpPr>
          <p:spPr>
            <a:xfrm flipV="1">
              <a:off x="3661922" y="3332411"/>
              <a:ext cx="0" cy="319707"/>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bwMode="auto">
            <a:xfrm>
              <a:off x="3611546" y="3245379"/>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grpSp>
        <p:nvGrpSpPr>
          <p:cNvPr id="2" name="Group 1"/>
          <p:cNvGrpSpPr/>
          <p:nvPr/>
        </p:nvGrpSpPr>
        <p:grpSpPr>
          <a:xfrm flipV="1">
            <a:off x="3615295" y="2092970"/>
            <a:ext cx="100754" cy="413179"/>
            <a:chOff x="3615295" y="2127361"/>
            <a:chExt cx="100754" cy="413179"/>
          </a:xfrm>
        </p:grpSpPr>
        <p:cxnSp>
          <p:nvCxnSpPr>
            <p:cNvPr id="60" name="Straight Arrow Connector 59"/>
            <p:cNvCxnSpPr/>
            <p:nvPr/>
          </p:nvCxnSpPr>
          <p:spPr>
            <a:xfrm flipV="1">
              <a:off x="3665672" y="2214394"/>
              <a:ext cx="0" cy="326146"/>
            </a:xfrm>
            <a:prstGeom prst="straightConnector1">
              <a:avLst/>
            </a:prstGeom>
            <a:ln>
              <a:solidFill>
                <a:schemeClr val="tx2">
                  <a:lumMod val="90000"/>
                  <a:lumOff val="10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bwMode="auto">
            <a:xfrm>
              <a:off x="3615295" y="2127361"/>
              <a:ext cx="100754" cy="87032"/>
            </a:xfrm>
            <a:prstGeom prst="triangle">
              <a:avLst/>
            </a:prstGeom>
            <a:noFill/>
            <a:ln w="25400" cap="flat" cmpd="sng" algn="ctr">
              <a:solidFill>
                <a:schemeClr val="tx2">
                  <a:lumMod val="90000"/>
                  <a:lumOff val="10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73" name="TextBox 72"/>
          <p:cNvSpPr txBox="1"/>
          <p:nvPr/>
        </p:nvSpPr>
        <p:spPr>
          <a:xfrm>
            <a:off x="3346157" y="3301754"/>
            <a:ext cx="1346784" cy="215444"/>
          </a:xfrm>
          <a:prstGeom prst="rect">
            <a:avLst/>
          </a:prstGeom>
          <a:noFill/>
        </p:spPr>
        <p:txBody>
          <a:bodyPr wrap="square" rtlCol="0">
            <a:spAutoFit/>
          </a:bodyPr>
          <a:lstStyle/>
          <a:p>
            <a:pPr algn="ctr"/>
            <a:r>
              <a:rPr lang="en-US" sz="800" dirty="0" smtClean="0">
                <a:latin typeface="Roboto Light"/>
                <a:cs typeface="Roboto Light"/>
              </a:rPr>
              <a:t>&lt;&lt;extends&gt;&gt;</a:t>
            </a:r>
          </a:p>
        </p:txBody>
      </p:sp>
      <p:sp>
        <p:nvSpPr>
          <p:cNvPr id="74" name="TextBox 73"/>
          <p:cNvSpPr txBox="1"/>
          <p:nvPr/>
        </p:nvSpPr>
        <p:spPr>
          <a:xfrm>
            <a:off x="3352507" y="2181939"/>
            <a:ext cx="1346784" cy="215444"/>
          </a:xfrm>
          <a:prstGeom prst="rect">
            <a:avLst/>
          </a:prstGeom>
          <a:noFill/>
        </p:spPr>
        <p:txBody>
          <a:bodyPr wrap="square" rtlCol="0">
            <a:spAutoFit/>
          </a:bodyPr>
          <a:lstStyle/>
          <a:p>
            <a:pPr algn="ctr"/>
            <a:r>
              <a:rPr lang="en-US" sz="800" dirty="0" smtClean="0">
                <a:latin typeface="Roboto Light"/>
                <a:cs typeface="Roboto Light"/>
              </a:rPr>
              <a:t>&lt;&lt;extends&gt;&gt;</a:t>
            </a:r>
          </a:p>
        </p:txBody>
      </p:sp>
      <p:sp>
        <p:nvSpPr>
          <p:cNvPr id="41" name="Rectangle 7"/>
          <p:cNvSpPr/>
          <p:nvPr/>
        </p:nvSpPr>
        <p:spPr bwMode="auto">
          <a:xfrm>
            <a:off x="1859659" y="4743199"/>
            <a:ext cx="1512311" cy="685264"/>
          </a:xfrm>
          <a:custGeom>
            <a:avLst/>
            <a:gdLst>
              <a:gd name="connsiteX0" fmla="*/ 0 w 1474211"/>
              <a:gd name="connsiteY0" fmla="*/ 0 h 666214"/>
              <a:gd name="connsiteX1" fmla="*/ 1474211 w 1474211"/>
              <a:gd name="connsiteY1" fmla="*/ 0 h 666214"/>
              <a:gd name="connsiteX2" fmla="*/ 1474211 w 1474211"/>
              <a:gd name="connsiteY2" fmla="*/ 666214 h 666214"/>
              <a:gd name="connsiteX3" fmla="*/ 0 w 1474211"/>
              <a:gd name="connsiteY3" fmla="*/ 666214 h 666214"/>
              <a:gd name="connsiteX4" fmla="*/ 0 w 1474211"/>
              <a:gd name="connsiteY4" fmla="*/ 0 h 666214"/>
              <a:gd name="connsiteX0" fmla="*/ 0 w 1512311"/>
              <a:gd name="connsiteY0" fmla="*/ 0 h 685264"/>
              <a:gd name="connsiteX1" fmla="*/ 1512311 w 1512311"/>
              <a:gd name="connsiteY1" fmla="*/ 19050 h 685264"/>
              <a:gd name="connsiteX2" fmla="*/ 1512311 w 1512311"/>
              <a:gd name="connsiteY2" fmla="*/ 685264 h 685264"/>
              <a:gd name="connsiteX3" fmla="*/ 38100 w 1512311"/>
              <a:gd name="connsiteY3" fmla="*/ 685264 h 685264"/>
              <a:gd name="connsiteX4" fmla="*/ 0 w 1512311"/>
              <a:gd name="connsiteY4" fmla="*/ 0 h 68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311" h="685264">
                <a:moveTo>
                  <a:pt x="0" y="0"/>
                </a:moveTo>
                <a:lnTo>
                  <a:pt x="1512311" y="19050"/>
                </a:lnTo>
                <a:lnTo>
                  <a:pt x="1512311" y="685264"/>
                </a:lnTo>
                <a:lnTo>
                  <a:pt x="38100" y="685264"/>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Widget </a:t>
            </a:r>
            <a:r>
              <a:rPr lang="x-none" sz="1200" dirty="0" smtClean="0">
                <a:solidFill>
                  <a:schemeClr val="bg1"/>
                </a:solidFill>
                <a:latin typeface="Roboto Light"/>
              </a:rPr>
              <a:t>D</a:t>
            </a:r>
            <a:r>
              <a:rPr lang="en-US" sz="1200" dirty="0" err="1" smtClean="0">
                <a:solidFill>
                  <a:schemeClr val="bg1"/>
                </a:solidFill>
                <a:latin typeface="Roboto Light"/>
              </a:rPr>
              <a:t>efinition</a:t>
            </a:r>
            <a:endParaRPr lang="x-none" sz="1200" dirty="0" smtClean="0">
              <a:solidFill>
                <a:schemeClr val="bg1"/>
              </a:solidFill>
              <a:latin typeface="Roboto Light"/>
            </a:endParaRPr>
          </a:p>
          <a:p>
            <a:pPr algn="ctr"/>
            <a:r>
              <a:rPr lang="x-none" sz="1200" dirty="0" smtClean="0">
                <a:solidFill>
                  <a:schemeClr val="bg1"/>
                </a:solidFill>
                <a:latin typeface="Roboto Light"/>
              </a:rPr>
              <a:t>(index.html)</a:t>
            </a:r>
            <a:endParaRPr lang="en-US" sz="1200" dirty="0">
              <a:solidFill>
                <a:schemeClr val="bg1"/>
              </a:solidFill>
              <a:latin typeface="Roboto Light"/>
            </a:endParaRPr>
          </a:p>
        </p:txBody>
      </p:sp>
      <p:cxnSp>
        <p:nvCxnSpPr>
          <p:cNvPr id="43" name="Straight Arrow Connector 42"/>
          <p:cNvCxnSpPr/>
          <p:nvPr/>
        </p:nvCxnSpPr>
        <p:spPr>
          <a:xfrm>
            <a:off x="6490817" y="4313815"/>
            <a:ext cx="0"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282904" y="4313815"/>
            <a:ext cx="1" cy="448434"/>
          </a:xfrm>
          <a:prstGeom prst="straightConnector1">
            <a:avLst/>
          </a:prstGeom>
          <a:ln>
            <a:solidFill>
              <a:schemeClr val="tx2">
                <a:lumMod val="90000"/>
                <a:lumOff val="1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312932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8</a:t>
            </a:fld>
            <a:endParaRPr lang="en-US" dirty="0"/>
          </a:p>
        </p:txBody>
      </p:sp>
      <p:sp>
        <p:nvSpPr>
          <p:cNvPr id="3" name="Text Placeholder 2"/>
          <p:cNvSpPr>
            <a:spLocks noGrp="1"/>
          </p:cNvSpPr>
          <p:nvPr>
            <p:ph type="body" sz="quarter" idx="13"/>
          </p:nvPr>
        </p:nvSpPr>
        <p:spPr/>
        <p:txBody>
          <a:bodyPr/>
          <a:lstStyle/>
          <a:p>
            <a:r>
              <a:rPr lang="en-US" dirty="0"/>
              <a:t>Widget </a:t>
            </a:r>
            <a:r>
              <a:rPr lang="en-US" dirty="0" smtClean="0"/>
              <a:t>Structure</a:t>
            </a:r>
            <a:endParaRPr lang="en-GB" dirty="0"/>
          </a:p>
        </p:txBody>
      </p:sp>
      <p:sp>
        <p:nvSpPr>
          <p:cNvPr id="4" name="Text Placeholder 3"/>
          <p:cNvSpPr>
            <a:spLocks noGrp="1"/>
          </p:cNvSpPr>
          <p:nvPr>
            <p:ph type="body" sz="quarter" idx="14"/>
          </p:nvPr>
        </p:nvSpPr>
        <p:spPr>
          <a:xfrm>
            <a:off x="5724128" y="2204864"/>
            <a:ext cx="3072210" cy="4303886"/>
          </a:xfrm>
        </p:spPr>
        <p:txBody>
          <a:bodyPr/>
          <a:lstStyle/>
          <a:p>
            <a:pPr marL="285750" indent="-285750">
              <a:lnSpc>
                <a:spcPct val="200000"/>
              </a:lnSpc>
              <a:buFont typeface="Arial" panose="020B0604020202020204" pitchFamily="34" charset="0"/>
              <a:buChar char="•"/>
            </a:pPr>
            <a:r>
              <a:rPr lang="en-US" dirty="0" smtClean="0"/>
              <a:t>HTML / Angular templates for content</a:t>
            </a:r>
          </a:p>
          <a:p>
            <a:pPr marL="285750" indent="-285750">
              <a:lnSpc>
                <a:spcPct val="200000"/>
              </a:lnSpc>
              <a:buFont typeface="Arial" panose="020B0604020202020204" pitchFamily="34" charset="0"/>
              <a:buChar char="•"/>
            </a:pPr>
            <a:r>
              <a:rPr lang="en-US" dirty="0" smtClean="0"/>
              <a:t>JS for functionality</a:t>
            </a:r>
          </a:p>
          <a:p>
            <a:pPr marL="285750" indent="-285750">
              <a:lnSpc>
                <a:spcPct val="200000"/>
              </a:lnSpc>
              <a:buFont typeface="Arial" panose="020B0604020202020204" pitchFamily="34" charset="0"/>
              <a:buChar char="•"/>
            </a:pPr>
            <a:r>
              <a:rPr lang="en-US" dirty="0" smtClean="0"/>
              <a:t>CSS for styling</a:t>
            </a:r>
          </a:p>
          <a:p>
            <a:pPr marL="285750" indent="-285750">
              <a:lnSpc>
                <a:spcPct val="200000"/>
              </a:lnSpc>
              <a:buFont typeface="Arial" panose="020B0604020202020204" pitchFamily="34" charset="0"/>
              <a:buChar char="•"/>
            </a:pPr>
            <a:r>
              <a:rPr lang="en-US" dirty="0" smtClean="0"/>
              <a:t>XML for configuration</a:t>
            </a:r>
          </a:p>
          <a:p>
            <a:pPr marL="285750" indent="-285750">
              <a:lnSpc>
                <a:spcPct val="200000"/>
              </a:lnSpc>
              <a:buFont typeface="Arial" panose="020B0604020202020204" pitchFamily="34" charset="0"/>
              <a:buChar char="•"/>
            </a:pPr>
            <a:r>
              <a:rPr lang="en-US" dirty="0" smtClean="0"/>
              <a:t>JSON for </a:t>
            </a:r>
            <a:r>
              <a:rPr lang="en-US" dirty="0" err="1" smtClean="0"/>
              <a:t>localisation</a:t>
            </a:r>
            <a:endParaRPr lang="en-GB" dirty="0"/>
          </a:p>
        </p:txBody>
      </p:sp>
      <p:pic>
        <p:nvPicPr>
          <p:cNvPr id="9" name="Picture Placeholder 8"/>
          <p:cNvPicPr>
            <a:picLocks noGrp="1" noChangeAspect="1"/>
          </p:cNvPicPr>
          <p:nvPr>
            <p:ph type="pic" sz="quarter" idx="11"/>
          </p:nvPr>
        </p:nvPicPr>
        <p:blipFill>
          <a:blip r:embed="rId3">
            <a:extLst>
              <a:ext uri="{28A0092B-C50C-407E-A947-70E740481C1C}">
                <a14:useLocalDpi xmlns:a14="http://schemas.microsoft.com/office/drawing/2010/main" xmlns="" val="0"/>
              </a:ext>
            </a:extLst>
          </a:blip>
          <a:stretch>
            <a:fillRect/>
          </a:stretch>
        </p:blipFill>
        <p:spPr>
          <a:xfrm>
            <a:off x="561773" y="3030092"/>
            <a:ext cx="4174563" cy="2278616"/>
          </a:xfrm>
        </p:spPr>
      </p:pic>
    </p:spTree>
    <p:extLst>
      <p:ext uri="{BB962C8B-B14F-4D97-AF65-F5344CB8AC3E}">
        <p14:creationId xmlns:p14="http://schemas.microsoft.com/office/powerpoint/2010/main" xmlns="" val="3284348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9</a:t>
            </a:fld>
            <a:endParaRPr lang="en-US" dirty="0"/>
          </a:p>
        </p:txBody>
      </p:sp>
      <p:sp>
        <p:nvSpPr>
          <p:cNvPr id="3" name="Text Placeholder 2"/>
          <p:cNvSpPr>
            <a:spLocks noGrp="1"/>
          </p:cNvSpPr>
          <p:nvPr>
            <p:ph type="body" sz="quarter" idx="11"/>
          </p:nvPr>
        </p:nvSpPr>
        <p:spPr/>
        <p:txBody>
          <a:bodyPr/>
          <a:lstStyle/>
          <a:p>
            <a:r>
              <a:rPr lang="en-US" dirty="0"/>
              <a:t>Widget </a:t>
            </a:r>
            <a:r>
              <a:rPr lang="en-US" dirty="0" smtClean="0"/>
              <a:t>Definition</a:t>
            </a:r>
            <a:endParaRPr lang="en-GB" dirty="0"/>
          </a:p>
        </p:txBody>
      </p:sp>
      <p:sp>
        <p:nvSpPr>
          <p:cNvPr id="4" name="Text Placeholder 3"/>
          <p:cNvSpPr>
            <a:spLocks noGrp="1"/>
          </p:cNvSpPr>
          <p:nvPr>
            <p:ph type="body" sz="quarter" idx="12"/>
          </p:nvPr>
        </p:nvSpPr>
        <p:spPr/>
        <p:txBody>
          <a:bodyPr/>
          <a:lstStyle/>
          <a:p>
            <a:r>
              <a:rPr lang="en-US" dirty="0"/>
              <a:t>Widget Development</a:t>
            </a:r>
            <a:endParaRPr lang="en-GB" dirty="0"/>
          </a:p>
          <a:p>
            <a:endParaRPr lang="en-GB" dirty="0"/>
          </a:p>
        </p:txBody>
      </p:sp>
    </p:spTree>
    <p:extLst>
      <p:ext uri="{BB962C8B-B14F-4D97-AF65-F5344CB8AC3E}">
        <p14:creationId xmlns:p14="http://schemas.microsoft.com/office/powerpoint/2010/main" xmlns="" val="3148337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34361</TotalTime>
  <Words>4154</Words>
  <Application>Microsoft Office PowerPoint</Application>
  <PresentationFormat>On-screen Show (4:3)</PresentationFormat>
  <Paragraphs>898</Paragraphs>
  <Slides>43</Slides>
  <Notes>36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zsheth</cp:lastModifiedBy>
  <cp:revision>774</cp:revision>
  <cp:lastPrinted>2016-11-17T10:24:22Z</cp:lastPrinted>
  <dcterms:created xsi:type="dcterms:W3CDTF">2013-06-24T07:33:57Z</dcterms:created>
  <dcterms:modified xsi:type="dcterms:W3CDTF">2017-02-25T10:11:48Z</dcterms:modified>
</cp:coreProperties>
</file>